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286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073612" y="8607425"/>
            <a:ext cx="1171575" cy="280035"/>
          </a:xfrm>
          <a:custGeom>
            <a:avLst/>
            <a:gdLst/>
            <a:ahLst/>
            <a:cxnLst/>
            <a:rect l="l" t="t" r="r" b="b"/>
            <a:pathLst>
              <a:path w="1171575" h="280034">
                <a:moveTo>
                  <a:pt x="271500" y="145897"/>
                </a:moveTo>
                <a:lnTo>
                  <a:pt x="271005" y="117817"/>
                </a:lnTo>
                <a:lnTo>
                  <a:pt x="269963" y="113296"/>
                </a:lnTo>
                <a:lnTo>
                  <a:pt x="264693" y="90563"/>
                </a:lnTo>
                <a:lnTo>
                  <a:pt x="254330" y="68440"/>
                </a:lnTo>
                <a:lnTo>
                  <a:pt x="252882" y="65341"/>
                </a:lnTo>
                <a:lnTo>
                  <a:pt x="225501" y="33782"/>
                </a:lnTo>
                <a:lnTo>
                  <a:pt x="190055" y="11468"/>
                </a:lnTo>
                <a:lnTo>
                  <a:pt x="174523" y="5384"/>
                </a:lnTo>
                <a:lnTo>
                  <a:pt x="152882" y="927"/>
                </a:lnTo>
                <a:lnTo>
                  <a:pt x="130048" y="0"/>
                </a:lnTo>
                <a:lnTo>
                  <a:pt x="107505" y="2603"/>
                </a:lnTo>
                <a:lnTo>
                  <a:pt x="62750" y="20688"/>
                </a:lnTo>
                <a:lnTo>
                  <a:pt x="23050" y="58661"/>
                </a:lnTo>
                <a:lnTo>
                  <a:pt x="2603" y="106743"/>
                </a:lnTo>
                <a:lnTo>
                  <a:pt x="0" y="132918"/>
                </a:lnTo>
                <a:lnTo>
                  <a:pt x="50" y="133502"/>
                </a:lnTo>
                <a:lnTo>
                  <a:pt x="10020" y="183718"/>
                </a:lnTo>
                <a:lnTo>
                  <a:pt x="40043" y="227723"/>
                </a:lnTo>
                <a:lnTo>
                  <a:pt x="84912" y="256882"/>
                </a:lnTo>
                <a:lnTo>
                  <a:pt x="102768" y="202488"/>
                </a:lnTo>
                <a:lnTo>
                  <a:pt x="102819" y="202336"/>
                </a:lnTo>
                <a:lnTo>
                  <a:pt x="102908" y="202069"/>
                </a:lnTo>
                <a:lnTo>
                  <a:pt x="114198" y="167690"/>
                </a:lnTo>
                <a:lnTo>
                  <a:pt x="179501" y="167690"/>
                </a:lnTo>
                <a:lnTo>
                  <a:pt x="165125" y="158508"/>
                </a:lnTo>
                <a:lnTo>
                  <a:pt x="116344" y="158508"/>
                </a:lnTo>
                <a:lnTo>
                  <a:pt x="135458" y="98082"/>
                </a:lnTo>
                <a:lnTo>
                  <a:pt x="103085" y="149225"/>
                </a:lnTo>
                <a:lnTo>
                  <a:pt x="112776" y="155981"/>
                </a:lnTo>
                <a:lnTo>
                  <a:pt x="98793" y="155981"/>
                </a:lnTo>
                <a:lnTo>
                  <a:pt x="86487" y="175209"/>
                </a:lnTo>
                <a:lnTo>
                  <a:pt x="34315" y="202069"/>
                </a:lnTo>
                <a:lnTo>
                  <a:pt x="33667" y="202336"/>
                </a:lnTo>
                <a:lnTo>
                  <a:pt x="33223" y="202488"/>
                </a:lnTo>
                <a:lnTo>
                  <a:pt x="32956" y="202336"/>
                </a:lnTo>
                <a:lnTo>
                  <a:pt x="33223" y="202069"/>
                </a:lnTo>
                <a:lnTo>
                  <a:pt x="87172" y="156959"/>
                </a:lnTo>
                <a:lnTo>
                  <a:pt x="98590" y="147421"/>
                </a:lnTo>
                <a:lnTo>
                  <a:pt x="15417" y="156959"/>
                </a:lnTo>
                <a:lnTo>
                  <a:pt x="15252" y="156806"/>
                </a:lnTo>
                <a:lnTo>
                  <a:pt x="15417" y="156387"/>
                </a:lnTo>
                <a:lnTo>
                  <a:pt x="96126" y="133083"/>
                </a:lnTo>
                <a:lnTo>
                  <a:pt x="14732" y="109626"/>
                </a:lnTo>
                <a:lnTo>
                  <a:pt x="14732" y="109372"/>
                </a:lnTo>
                <a:lnTo>
                  <a:pt x="15049" y="109220"/>
                </a:lnTo>
                <a:lnTo>
                  <a:pt x="97523" y="117817"/>
                </a:lnTo>
                <a:lnTo>
                  <a:pt x="98488" y="117817"/>
                </a:lnTo>
                <a:lnTo>
                  <a:pt x="87858" y="109220"/>
                </a:lnTo>
                <a:lnTo>
                  <a:pt x="33108" y="64985"/>
                </a:lnTo>
                <a:lnTo>
                  <a:pt x="33108" y="64820"/>
                </a:lnTo>
                <a:lnTo>
                  <a:pt x="33528" y="64668"/>
                </a:lnTo>
                <a:lnTo>
                  <a:pt x="107175" y="104317"/>
                </a:lnTo>
                <a:lnTo>
                  <a:pt x="86029" y="64668"/>
                </a:lnTo>
                <a:lnTo>
                  <a:pt x="68211" y="31267"/>
                </a:lnTo>
                <a:lnTo>
                  <a:pt x="68313" y="31102"/>
                </a:lnTo>
                <a:lnTo>
                  <a:pt x="68630" y="31102"/>
                </a:lnTo>
                <a:lnTo>
                  <a:pt x="68745" y="31267"/>
                </a:lnTo>
                <a:lnTo>
                  <a:pt x="120167" y="97104"/>
                </a:lnTo>
                <a:lnTo>
                  <a:pt x="120129" y="96583"/>
                </a:lnTo>
                <a:lnTo>
                  <a:pt x="115506" y="31102"/>
                </a:lnTo>
                <a:lnTo>
                  <a:pt x="114134" y="11722"/>
                </a:lnTo>
                <a:lnTo>
                  <a:pt x="114300" y="11468"/>
                </a:lnTo>
                <a:lnTo>
                  <a:pt x="114719" y="11722"/>
                </a:lnTo>
                <a:lnTo>
                  <a:pt x="136613" y="94005"/>
                </a:lnTo>
                <a:lnTo>
                  <a:pt x="161544" y="14097"/>
                </a:lnTo>
                <a:lnTo>
                  <a:pt x="161798" y="13931"/>
                </a:lnTo>
                <a:lnTo>
                  <a:pt x="162115" y="14249"/>
                </a:lnTo>
                <a:lnTo>
                  <a:pt x="162090" y="14427"/>
                </a:lnTo>
                <a:lnTo>
                  <a:pt x="151688" y="96583"/>
                </a:lnTo>
                <a:lnTo>
                  <a:pt x="205955" y="33947"/>
                </a:lnTo>
                <a:lnTo>
                  <a:pt x="206222" y="33782"/>
                </a:lnTo>
                <a:lnTo>
                  <a:pt x="206222" y="34201"/>
                </a:lnTo>
                <a:lnTo>
                  <a:pt x="164680" y="106273"/>
                </a:lnTo>
                <a:lnTo>
                  <a:pt x="239890" y="68745"/>
                </a:lnTo>
                <a:lnTo>
                  <a:pt x="239979" y="68592"/>
                </a:lnTo>
                <a:lnTo>
                  <a:pt x="240055" y="68440"/>
                </a:lnTo>
                <a:lnTo>
                  <a:pt x="240626" y="68592"/>
                </a:lnTo>
                <a:lnTo>
                  <a:pt x="240538" y="68745"/>
                </a:lnTo>
                <a:lnTo>
                  <a:pt x="173532" y="118757"/>
                </a:lnTo>
                <a:lnTo>
                  <a:pt x="259016" y="113296"/>
                </a:lnTo>
                <a:lnTo>
                  <a:pt x="259118" y="113703"/>
                </a:lnTo>
                <a:lnTo>
                  <a:pt x="258851" y="113703"/>
                </a:lnTo>
                <a:lnTo>
                  <a:pt x="175526" y="133502"/>
                </a:lnTo>
                <a:lnTo>
                  <a:pt x="255714" y="161188"/>
                </a:lnTo>
                <a:lnTo>
                  <a:pt x="256286" y="161709"/>
                </a:lnTo>
                <a:lnTo>
                  <a:pt x="256133" y="161861"/>
                </a:lnTo>
                <a:lnTo>
                  <a:pt x="255866" y="161861"/>
                </a:lnTo>
                <a:lnTo>
                  <a:pt x="170815" y="149072"/>
                </a:lnTo>
                <a:lnTo>
                  <a:pt x="236601" y="204965"/>
                </a:lnTo>
                <a:lnTo>
                  <a:pt x="236753" y="205270"/>
                </a:lnTo>
                <a:lnTo>
                  <a:pt x="236601" y="205574"/>
                </a:lnTo>
                <a:lnTo>
                  <a:pt x="236334" y="205574"/>
                </a:lnTo>
                <a:lnTo>
                  <a:pt x="186105" y="178003"/>
                </a:lnTo>
                <a:lnTo>
                  <a:pt x="222186" y="237134"/>
                </a:lnTo>
                <a:lnTo>
                  <a:pt x="236842" y="223647"/>
                </a:lnTo>
                <a:lnTo>
                  <a:pt x="249135" y="208216"/>
                </a:lnTo>
                <a:lnTo>
                  <a:pt x="250659" y="205574"/>
                </a:lnTo>
                <a:lnTo>
                  <a:pt x="258889" y="191363"/>
                </a:lnTo>
                <a:lnTo>
                  <a:pt x="265874" y="173609"/>
                </a:lnTo>
                <a:lnTo>
                  <a:pt x="268262" y="161861"/>
                </a:lnTo>
                <a:lnTo>
                  <a:pt x="268287" y="161709"/>
                </a:lnTo>
                <a:lnTo>
                  <a:pt x="268401" y="161188"/>
                </a:lnTo>
                <a:lnTo>
                  <a:pt x="271500" y="145897"/>
                </a:lnTo>
                <a:close/>
              </a:path>
              <a:path w="1171575" h="280034">
                <a:moveTo>
                  <a:pt x="307035" y="246519"/>
                </a:moveTo>
                <a:lnTo>
                  <a:pt x="291020" y="246519"/>
                </a:lnTo>
                <a:lnTo>
                  <a:pt x="280797" y="279514"/>
                </a:lnTo>
                <a:lnTo>
                  <a:pt x="296824" y="279514"/>
                </a:lnTo>
                <a:lnTo>
                  <a:pt x="307035" y="246519"/>
                </a:lnTo>
                <a:close/>
              </a:path>
              <a:path w="1171575" h="280034">
                <a:moveTo>
                  <a:pt x="397497" y="246519"/>
                </a:moveTo>
                <a:lnTo>
                  <a:pt x="383565" y="246519"/>
                </a:lnTo>
                <a:lnTo>
                  <a:pt x="376758" y="268528"/>
                </a:lnTo>
                <a:lnTo>
                  <a:pt x="376593" y="268528"/>
                </a:lnTo>
                <a:lnTo>
                  <a:pt x="370573" y="246519"/>
                </a:lnTo>
                <a:lnTo>
                  <a:pt x="347052" y="246519"/>
                </a:lnTo>
                <a:lnTo>
                  <a:pt x="336943" y="279514"/>
                </a:lnTo>
                <a:lnTo>
                  <a:pt x="350926" y="279514"/>
                </a:lnTo>
                <a:lnTo>
                  <a:pt x="358051" y="256057"/>
                </a:lnTo>
                <a:lnTo>
                  <a:pt x="364655" y="279565"/>
                </a:lnTo>
                <a:lnTo>
                  <a:pt x="387172" y="279463"/>
                </a:lnTo>
                <a:lnTo>
                  <a:pt x="397497" y="246519"/>
                </a:lnTo>
                <a:close/>
              </a:path>
              <a:path w="1171575" h="280034">
                <a:moveTo>
                  <a:pt x="478307" y="42291"/>
                </a:moveTo>
                <a:lnTo>
                  <a:pt x="344538" y="42291"/>
                </a:lnTo>
                <a:lnTo>
                  <a:pt x="292265" y="225894"/>
                </a:lnTo>
                <a:lnTo>
                  <a:pt x="357530" y="225894"/>
                </a:lnTo>
                <a:lnTo>
                  <a:pt x="377063" y="157213"/>
                </a:lnTo>
                <a:lnTo>
                  <a:pt x="445312" y="157213"/>
                </a:lnTo>
                <a:lnTo>
                  <a:pt x="456831" y="117106"/>
                </a:lnTo>
                <a:lnTo>
                  <a:pt x="388594" y="117106"/>
                </a:lnTo>
                <a:lnTo>
                  <a:pt x="397332" y="85864"/>
                </a:lnTo>
                <a:lnTo>
                  <a:pt x="465582" y="85864"/>
                </a:lnTo>
                <a:lnTo>
                  <a:pt x="478307" y="42291"/>
                </a:lnTo>
                <a:close/>
              </a:path>
              <a:path w="1171575" h="280034">
                <a:moveTo>
                  <a:pt x="481406" y="246468"/>
                </a:moveTo>
                <a:lnTo>
                  <a:pt x="465010" y="246468"/>
                </a:lnTo>
                <a:lnTo>
                  <a:pt x="448818" y="267246"/>
                </a:lnTo>
                <a:lnTo>
                  <a:pt x="445731" y="246519"/>
                </a:lnTo>
                <a:lnTo>
                  <a:pt x="428028" y="246519"/>
                </a:lnTo>
                <a:lnTo>
                  <a:pt x="434733" y="279412"/>
                </a:lnTo>
                <a:lnTo>
                  <a:pt x="454380" y="279412"/>
                </a:lnTo>
                <a:lnTo>
                  <a:pt x="481406" y="246468"/>
                </a:lnTo>
                <a:close/>
              </a:path>
              <a:path w="1171575" h="280034">
                <a:moveTo>
                  <a:pt x="546760" y="91744"/>
                </a:moveTo>
                <a:lnTo>
                  <a:pt x="482244" y="91744"/>
                </a:lnTo>
                <a:lnTo>
                  <a:pt x="444004" y="225894"/>
                </a:lnTo>
                <a:lnTo>
                  <a:pt x="508533" y="225894"/>
                </a:lnTo>
                <a:lnTo>
                  <a:pt x="546760" y="91744"/>
                </a:lnTo>
                <a:close/>
              </a:path>
              <a:path w="1171575" h="280034">
                <a:moveTo>
                  <a:pt x="548754" y="246570"/>
                </a:moveTo>
                <a:lnTo>
                  <a:pt x="512203" y="246570"/>
                </a:lnTo>
                <a:lnTo>
                  <a:pt x="501929" y="279565"/>
                </a:lnTo>
                <a:lnTo>
                  <a:pt x="538695" y="279565"/>
                </a:lnTo>
                <a:lnTo>
                  <a:pt x="540842" y="272910"/>
                </a:lnTo>
                <a:lnTo>
                  <a:pt x="519582" y="272910"/>
                </a:lnTo>
                <a:lnTo>
                  <a:pt x="521627" y="266369"/>
                </a:lnTo>
                <a:lnTo>
                  <a:pt x="541324" y="266369"/>
                </a:lnTo>
                <a:lnTo>
                  <a:pt x="543306" y="260032"/>
                </a:lnTo>
                <a:lnTo>
                  <a:pt x="523621" y="260032"/>
                </a:lnTo>
                <a:lnTo>
                  <a:pt x="525653" y="253225"/>
                </a:lnTo>
                <a:lnTo>
                  <a:pt x="546709" y="253225"/>
                </a:lnTo>
                <a:lnTo>
                  <a:pt x="548754" y="246570"/>
                </a:lnTo>
                <a:close/>
              </a:path>
              <a:path w="1171575" h="280034">
                <a:moveTo>
                  <a:pt x="560755" y="42291"/>
                </a:moveTo>
                <a:lnTo>
                  <a:pt x="496277" y="42291"/>
                </a:lnTo>
                <a:lnTo>
                  <a:pt x="485800" y="78955"/>
                </a:lnTo>
                <a:lnTo>
                  <a:pt x="550278" y="78955"/>
                </a:lnTo>
                <a:lnTo>
                  <a:pt x="560755" y="42291"/>
                </a:lnTo>
                <a:close/>
              </a:path>
              <a:path w="1171575" h="280034">
                <a:moveTo>
                  <a:pt x="700379" y="246621"/>
                </a:moveTo>
                <a:lnTo>
                  <a:pt x="659269" y="246621"/>
                </a:lnTo>
                <a:lnTo>
                  <a:pt x="656805" y="254609"/>
                </a:lnTo>
                <a:lnTo>
                  <a:pt x="669328" y="254609"/>
                </a:lnTo>
                <a:lnTo>
                  <a:pt x="661682" y="279463"/>
                </a:lnTo>
                <a:lnTo>
                  <a:pt x="677760" y="279463"/>
                </a:lnTo>
                <a:lnTo>
                  <a:pt x="685406" y="254609"/>
                </a:lnTo>
                <a:lnTo>
                  <a:pt x="697928" y="254609"/>
                </a:lnTo>
                <a:lnTo>
                  <a:pt x="700379" y="246621"/>
                </a:lnTo>
                <a:close/>
              </a:path>
              <a:path w="1171575" h="280034">
                <a:moveTo>
                  <a:pt x="728091" y="42291"/>
                </a:moveTo>
                <a:lnTo>
                  <a:pt x="663562" y="42291"/>
                </a:lnTo>
                <a:lnTo>
                  <a:pt x="645541" y="106997"/>
                </a:lnTo>
                <a:lnTo>
                  <a:pt x="640118" y="100076"/>
                </a:lnTo>
                <a:lnTo>
                  <a:pt x="637590" y="98348"/>
                </a:lnTo>
                <a:lnTo>
                  <a:pt x="637590" y="137007"/>
                </a:lnTo>
                <a:lnTo>
                  <a:pt x="624598" y="181089"/>
                </a:lnTo>
                <a:lnTo>
                  <a:pt x="621868" y="182791"/>
                </a:lnTo>
                <a:lnTo>
                  <a:pt x="618578" y="184289"/>
                </a:lnTo>
                <a:lnTo>
                  <a:pt x="607364" y="184289"/>
                </a:lnTo>
                <a:lnTo>
                  <a:pt x="603592" y="179857"/>
                </a:lnTo>
                <a:lnTo>
                  <a:pt x="603592" y="174701"/>
                </a:lnTo>
                <a:lnTo>
                  <a:pt x="604329" y="166382"/>
                </a:lnTo>
                <a:lnTo>
                  <a:pt x="606310" y="158064"/>
                </a:lnTo>
                <a:lnTo>
                  <a:pt x="606399" y="157822"/>
                </a:lnTo>
                <a:lnTo>
                  <a:pt x="609180" y="149694"/>
                </a:lnTo>
                <a:lnTo>
                  <a:pt x="612597" y="141236"/>
                </a:lnTo>
                <a:lnTo>
                  <a:pt x="615848" y="133400"/>
                </a:lnTo>
                <a:lnTo>
                  <a:pt x="621779" y="131597"/>
                </a:lnTo>
                <a:lnTo>
                  <a:pt x="631355" y="131597"/>
                </a:lnTo>
                <a:lnTo>
                  <a:pt x="635330" y="133807"/>
                </a:lnTo>
                <a:lnTo>
                  <a:pt x="637590" y="137007"/>
                </a:lnTo>
                <a:lnTo>
                  <a:pt x="637590" y="98348"/>
                </a:lnTo>
                <a:lnTo>
                  <a:pt x="631926" y="94437"/>
                </a:lnTo>
                <a:lnTo>
                  <a:pt x="621296" y="90652"/>
                </a:lnTo>
                <a:lnTo>
                  <a:pt x="608571" y="89268"/>
                </a:lnTo>
                <a:lnTo>
                  <a:pt x="593331" y="91008"/>
                </a:lnTo>
                <a:lnTo>
                  <a:pt x="559333" y="116586"/>
                </a:lnTo>
                <a:lnTo>
                  <a:pt x="542696" y="157822"/>
                </a:lnTo>
                <a:lnTo>
                  <a:pt x="542645" y="158064"/>
                </a:lnTo>
                <a:lnTo>
                  <a:pt x="538010" y="179171"/>
                </a:lnTo>
                <a:lnTo>
                  <a:pt x="537946" y="179857"/>
                </a:lnTo>
                <a:lnTo>
                  <a:pt x="537845" y="181089"/>
                </a:lnTo>
                <a:lnTo>
                  <a:pt x="536346" y="198310"/>
                </a:lnTo>
                <a:lnTo>
                  <a:pt x="538784" y="211950"/>
                </a:lnTo>
                <a:lnTo>
                  <a:pt x="545693" y="221551"/>
                </a:lnTo>
                <a:lnTo>
                  <a:pt x="556488" y="227228"/>
                </a:lnTo>
                <a:lnTo>
                  <a:pt x="570598" y="229095"/>
                </a:lnTo>
                <a:lnTo>
                  <a:pt x="584822" y="227736"/>
                </a:lnTo>
                <a:lnTo>
                  <a:pt x="596861" y="223951"/>
                </a:lnTo>
                <a:lnTo>
                  <a:pt x="607390" y="218198"/>
                </a:lnTo>
                <a:lnTo>
                  <a:pt x="617105" y="210896"/>
                </a:lnTo>
                <a:lnTo>
                  <a:pt x="612597" y="225894"/>
                </a:lnTo>
                <a:lnTo>
                  <a:pt x="675817" y="225894"/>
                </a:lnTo>
                <a:lnTo>
                  <a:pt x="680097" y="210896"/>
                </a:lnTo>
                <a:lnTo>
                  <a:pt x="687666" y="184289"/>
                </a:lnTo>
                <a:lnTo>
                  <a:pt x="702665" y="131597"/>
                </a:lnTo>
                <a:lnTo>
                  <a:pt x="709676" y="106997"/>
                </a:lnTo>
                <a:lnTo>
                  <a:pt x="728091" y="42291"/>
                </a:lnTo>
                <a:close/>
              </a:path>
              <a:path w="1171575" h="280034">
                <a:moveTo>
                  <a:pt x="798220" y="246468"/>
                </a:moveTo>
                <a:lnTo>
                  <a:pt x="773760" y="246468"/>
                </a:lnTo>
                <a:lnTo>
                  <a:pt x="759256" y="268528"/>
                </a:lnTo>
                <a:lnTo>
                  <a:pt x="757999" y="246519"/>
                </a:lnTo>
                <a:lnTo>
                  <a:pt x="733640" y="246519"/>
                </a:lnTo>
                <a:lnTo>
                  <a:pt x="723531" y="279463"/>
                </a:lnTo>
                <a:lnTo>
                  <a:pt x="737158" y="279463"/>
                </a:lnTo>
                <a:lnTo>
                  <a:pt x="744804" y="254660"/>
                </a:lnTo>
                <a:lnTo>
                  <a:pt x="744956" y="254660"/>
                </a:lnTo>
                <a:lnTo>
                  <a:pt x="747153" y="279514"/>
                </a:lnTo>
                <a:lnTo>
                  <a:pt x="762660" y="279514"/>
                </a:lnTo>
                <a:lnTo>
                  <a:pt x="780732" y="254609"/>
                </a:lnTo>
                <a:lnTo>
                  <a:pt x="773188" y="279463"/>
                </a:lnTo>
                <a:lnTo>
                  <a:pt x="788060" y="279463"/>
                </a:lnTo>
                <a:lnTo>
                  <a:pt x="798220" y="246468"/>
                </a:lnTo>
                <a:close/>
              </a:path>
              <a:path w="1171575" h="280034">
                <a:moveTo>
                  <a:pt x="864997" y="130149"/>
                </a:moveTo>
                <a:lnTo>
                  <a:pt x="863206" y="122262"/>
                </a:lnTo>
                <a:lnTo>
                  <a:pt x="860323" y="109512"/>
                </a:lnTo>
                <a:lnTo>
                  <a:pt x="847013" y="96774"/>
                </a:lnTo>
                <a:lnTo>
                  <a:pt x="826198" y="90335"/>
                </a:lnTo>
                <a:lnTo>
                  <a:pt x="804659" y="88925"/>
                </a:lnTo>
                <a:lnTo>
                  <a:pt x="804659" y="124485"/>
                </a:lnTo>
                <a:lnTo>
                  <a:pt x="804659" y="134277"/>
                </a:lnTo>
                <a:lnTo>
                  <a:pt x="803668" y="138506"/>
                </a:lnTo>
                <a:lnTo>
                  <a:pt x="802932" y="141185"/>
                </a:lnTo>
                <a:lnTo>
                  <a:pt x="776439" y="141185"/>
                </a:lnTo>
                <a:lnTo>
                  <a:pt x="779449" y="132524"/>
                </a:lnTo>
                <a:lnTo>
                  <a:pt x="783259" y="126657"/>
                </a:lnTo>
                <a:lnTo>
                  <a:pt x="787908" y="123317"/>
                </a:lnTo>
                <a:lnTo>
                  <a:pt x="793457" y="122262"/>
                </a:lnTo>
                <a:lnTo>
                  <a:pt x="800163" y="122262"/>
                </a:lnTo>
                <a:lnTo>
                  <a:pt x="804659" y="124485"/>
                </a:lnTo>
                <a:lnTo>
                  <a:pt x="804659" y="88925"/>
                </a:lnTo>
                <a:lnTo>
                  <a:pt x="760107" y="95072"/>
                </a:lnTo>
                <a:lnTo>
                  <a:pt x="728510" y="117309"/>
                </a:lnTo>
                <a:lnTo>
                  <a:pt x="711593" y="151574"/>
                </a:lnTo>
                <a:lnTo>
                  <a:pt x="704786" y="187693"/>
                </a:lnTo>
                <a:lnTo>
                  <a:pt x="710031" y="209461"/>
                </a:lnTo>
                <a:lnTo>
                  <a:pt x="724433" y="222072"/>
                </a:lnTo>
                <a:lnTo>
                  <a:pt x="746010" y="227888"/>
                </a:lnTo>
                <a:lnTo>
                  <a:pt x="772769" y="229298"/>
                </a:lnTo>
                <a:lnTo>
                  <a:pt x="796404" y="226669"/>
                </a:lnTo>
                <a:lnTo>
                  <a:pt x="821461" y="218008"/>
                </a:lnTo>
                <a:lnTo>
                  <a:pt x="842733" y="202196"/>
                </a:lnTo>
                <a:lnTo>
                  <a:pt x="846607" y="194602"/>
                </a:lnTo>
                <a:lnTo>
                  <a:pt x="855002" y="178104"/>
                </a:lnTo>
                <a:lnTo>
                  <a:pt x="791730" y="178104"/>
                </a:lnTo>
                <a:lnTo>
                  <a:pt x="787958" y="191147"/>
                </a:lnTo>
                <a:lnTo>
                  <a:pt x="783971" y="194602"/>
                </a:lnTo>
                <a:lnTo>
                  <a:pt x="765962" y="194602"/>
                </a:lnTo>
                <a:lnTo>
                  <a:pt x="765492" y="187693"/>
                </a:lnTo>
                <a:lnTo>
                  <a:pt x="765492" y="179336"/>
                </a:lnTo>
                <a:lnTo>
                  <a:pt x="767270" y="174383"/>
                </a:lnTo>
                <a:lnTo>
                  <a:pt x="768997" y="167271"/>
                </a:lnTo>
                <a:lnTo>
                  <a:pt x="857999" y="167271"/>
                </a:lnTo>
                <a:lnTo>
                  <a:pt x="860564" y="157988"/>
                </a:lnTo>
                <a:lnTo>
                  <a:pt x="862812" y="147637"/>
                </a:lnTo>
                <a:lnTo>
                  <a:pt x="863854" y="141185"/>
                </a:lnTo>
                <a:lnTo>
                  <a:pt x="864400" y="137833"/>
                </a:lnTo>
                <a:lnTo>
                  <a:pt x="864997" y="130149"/>
                </a:lnTo>
                <a:close/>
              </a:path>
              <a:path w="1171575" h="280034">
                <a:moveTo>
                  <a:pt x="951103" y="246519"/>
                </a:moveTo>
                <a:lnTo>
                  <a:pt x="937171" y="246519"/>
                </a:lnTo>
                <a:lnTo>
                  <a:pt x="930363" y="268528"/>
                </a:lnTo>
                <a:lnTo>
                  <a:pt x="930211" y="268528"/>
                </a:lnTo>
                <a:lnTo>
                  <a:pt x="924140" y="246519"/>
                </a:lnTo>
                <a:lnTo>
                  <a:pt x="900620" y="246519"/>
                </a:lnTo>
                <a:lnTo>
                  <a:pt x="890409" y="279463"/>
                </a:lnTo>
                <a:lnTo>
                  <a:pt x="904392" y="279463"/>
                </a:lnTo>
                <a:lnTo>
                  <a:pt x="911669" y="256006"/>
                </a:lnTo>
                <a:lnTo>
                  <a:pt x="918108" y="279514"/>
                </a:lnTo>
                <a:lnTo>
                  <a:pt x="940892" y="279514"/>
                </a:lnTo>
                <a:lnTo>
                  <a:pt x="951103" y="246519"/>
                </a:lnTo>
                <a:close/>
              </a:path>
              <a:path w="1171575" h="280034">
                <a:moveTo>
                  <a:pt x="975042" y="42291"/>
                </a:moveTo>
                <a:lnTo>
                  <a:pt x="910513" y="42291"/>
                </a:lnTo>
                <a:lnTo>
                  <a:pt x="858240" y="225894"/>
                </a:lnTo>
                <a:lnTo>
                  <a:pt x="922769" y="225894"/>
                </a:lnTo>
                <a:lnTo>
                  <a:pt x="975042" y="42291"/>
                </a:lnTo>
                <a:close/>
              </a:path>
              <a:path w="1171575" h="280034">
                <a:moveTo>
                  <a:pt x="1020660" y="246570"/>
                </a:moveTo>
                <a:lnTo>
                  <a:pt x="979551" y="246570"/>
                </a:lnTo>
                <a:lnTo>
                  <a:pt x="977087" y="254558"/>
                </a:lnTo>
                <a:lnTo>
                  <a:pt x="989609" y="254558"/>
                </a:lnTo>
                <a:lnTo>
                  <a:pt x="981964" y="279514"/>
                </a:lnTo>
                <a:lnTo>
                  <a:pt x="998042" y="279514"/>
                </a:lnTo>
                <a:lnTo>
                  <a:pt x="1005687" y="254558"/>
                </a:lnTo>
                <a:lnTo>
                  <a:pt x="1018197" y="254558"/>
                </a:lnTo>
                <a:lnTo>
                  <a:pt x="1020660" y="246570"/>
                </a:lnTo>
                <a:close/>
              </a:path>
              <a:path w="1171575" h="280034">
                <a:moveTo>
                  <a:pt x="1046226" y="91744"/>
                </a:moveTo>
                <a:lnTo>
                  <a:pt x="981697" y="91744"/>
                </a:lnTo>
                <a:lnTo>
                  <a:pt x="943457" y="225894"/>
                </a:lnTo>
                <a:lnTo>
                  <a:pt x="1007986" y="225894"/>
                </a:lnTo>
                <a:lnTo>
                  <a:pt x="1046226" y="91744"/>
                </a:lnTo>
                <a:close/>
              </a:path>
              <a:path w="1171575" h="280034">
                <a:moveTo>
                  <a:pt x="1060208" y="42291"/>
                </a:moveTo>
                <a:lnTo>
                  <a:pt x="995680" y="42291"/>
                </a:lnTo>
                <a:lnTo>
                  <a:pt x="985202" y="78955"/>
                </a:lnTo>
                <a:lnTo>
                  <a:pt x="1049731" y="78955"/>
                </a:lnTo>
                <a:lnTo>
                  <a:pt x="1060208" y="42291"/>
                </a:lnTo>
                <a:close/>
              </a:path>
              <a:path w="1171575" h="280034">
                <a:moveTo>
                  <a:pt x="1171346" y="122008"/>
                </a:moveTo>
                <a:lnTo>
                  <a:pt x="1165745" y="91744"/>
                </a:lnTo>
                <a:lnTo>
                  <a:pt x="1130808" y="91795"/>
                </a:lnTo>
                <a:lnTo>
                  <a:pt x="1139291" y="61988"/>
                </a:lnTo>
                <a:lnTo>
                  <a:pt x="1074762" y="61988"/>
                </a:lnTo>
                <a:lnTo>
                  <a:pt x="1039787" y="184289"/>
                </a:lnTo>
                <a:lnTo>
                  <a:pt x="1037742" y="191198"/>
                </a:lnTo>
                <a:lnTo>
                  <a:pt x="1037005" y="197332"/>
                </a:lnTo>
                <a:lnTo>
                  <a:pt x="1037005" y="202996"/>
                </a:lnTo>
                <a:lnTo>
                  <a:pt x="1038428" y="212382"/>
                </a:lnTo>
                <a:lnTo>
                  <a:pt x="1043000" y="219608"/>
                </a:lnTo>
                <a:lnTo>
                  <a:pt x="1051128" y="224256"/>
                </a:lnTo>
                <a:lnTo>
                  <a:pt x="1063244" y="225894"/>
                </a:lnTo>
                <a:lnTo>
                  <a:pt x="1120749" y="225894"/>
                </a:lnTo>
                <a:lnTo>
                  <a:pt x="1130236" y="192900"/>
                </a:lnTo>
                <a:lnTo>
                  <a:pt x="1107706" y="192900"/>
                </a:lnTo>
                <a:lnTo>
                  <a:pt x="1105204" y="190944"/>
                </a:lnTo>
                <a:lnTo>
                  <a:pt x="1105204" y="181813"/>
                </a:lnTo>
                <a:lnTo>
                  <a:pt x="1106195" y="176860"/>
                </a:lnTo>
                <a:lnTo>
                  <a:pt x="1107452" y="172948"/>
                </a:lnTo>
                <a:lnTo>
                  <a:pt x="1121956" y="122008"/>
                </a:lnTo>
                <a:lnTo>
                  <a:pt x="1171346" y="1220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324994" y="8806306"/>
            <a:ext cx="35560" cy="34925"/>
          </a:xfrm>
          <a:custGeom>
            <a:avLst/>
            <a:gdLst/>
            <a:ahLst/>
            <a:cxnLst/>
            <a:rect l="l" t="t" r="r" b="b"/>
            <a:pathLst>
              <a:path w="35560" h="34925">
                <a:moveTo>
                  <a:pt x="24930" y="26136"/>
                </a:moveTo>
                <a:lnTo>
                  <a:pt x="20370" y="18872"/>
                </a:lnTo>
                <a:lnTo>
                  <a:pt x="20218" y="18605"/>
                </a:lnTo>
                <a:lnTo>
                  <a:pt x="22682" y="18300"/>
                </a:lnTo>
                <a:lnTo>
                  <a:pt x="24561" y="16802"/>
                </a:lnTo>
                <a:lnTo>
                  <a:pt x="24561" y="16078"/>
                </a:lnTo>
                <a:lnTo>
                  <a:pt x="24561" y="11087"/>
                </a:lnTo>
                <a:lnTo>
                  <a:pt x="24561" y="10261"/>
                </a:lnTo>
                <a:lnTo>
                  <a:pt x="22517" y="8343"/>
                </a:lnTo>
                <a:lnTo>
                  <a:pt x="21209" y="8343"/>
                </a:lnTo>
                <a:lnTo>
                  <a:pt x="21209" y="11087"/>
                </a:lnTo>
                <a:lnTo>
                  <a:pt x="21209" y="15925"/>
                </a:lnTo>
                <a:lnTo>
                  <a:pt x="18961" y="16078"/>
                </a:lnTo>
                <a:lnTo>
                  <a:pt x="14503" y="16078"/>
                </a:lnTo>
                <a:lnTo>
                  <a:pt x="14503" y="11087"/>
                </a:lnTo>
                <a:lnTo>
                  <a:pt x="21209" y="11087"/>
                </a:lnTo>
                <a:lnTo>
                  <a:pt x="21209" y="8343"/>
                </a:lnTo>
                <a:lnTo>
                  <a:pt x="11366" y="8343"/>
                </a:lnTo>
                <a:lnTo>
                  <a:pt x="11366" y="26136"/>
                </a:lnTo>
                <a:lnTo>
                  <a:pt x="14503" y="26136"/>
                </a:lnTo>
                <a:lnTo>
                  <a:pt x="14503" y="18872"/>
                </a:lnTo>
                <a:lnTo>
                  <a:pt x="16916" y="18872"/>
                </a:lnTo>
                <a:lnTo>
                  <a:pt x="21424" y="26136"/>
                </a:lnTo>
                <a:lnTo>
                  <a:pt x="24930" y="26136"/>
                </a:lnTo>
                <a:close/>
              </a:path>
              <a:path w="35560" h="34925">
                <a:moveTo>
                  <a:pt x="35090" y="7734"/>
                </a:moveTo>
                <a:lnTo>
                  <a:pt x="31953" y="4648"/>
                </a:lnTo>
                <a:lnTo>
                  <a:pt x="31953" y="9436"/>
                </a:lnTo>
                <a:lnTo>
                  <a:pt x="31953" y="25107"/>
                </a:lnTo>
                <a:lnTo>
                  <a:pt x="25501" y="31445"/>
                </a:lnTo>
                <a:lnTo>
                  <a:pt x="9588" y="31445"/>
                </a:lnTo>
                <a:lnTo>
                  <a:pt x="3136" y="25107"/>
                </a:lnTo>
                <a:lnTo>
                  <a:pt x="3136" y="9436"/>
                </a:lnTo>
                <a:lnTo>
                  <a:pt x="9588" y="3086"/>
                </a:lnTo>
                <a:lnTo>
                  <a:pt x="25501" y="3086"/>
                </a:lnTo>
                <a:lnTo>
                  <a:pt x="31953" y="9436"/>
                </a:lnTo>
                <a:lnTo>
                  <a:pt x="31953" y="4648"/>
                </a:lnTo>
                <a:lnTo>
                  <a:pt x="30378" y="3086"/>
                </a:lnTo>
                <a:lnTo>
                  <a:pt x="27228" y="0"/>
                </a:lnTo>
                <a:lnTo>
                  <a:pt x="7848" y="0"/>
                </a:lnTo>
                <a:lnTo>
                  <a:pt x="0" y="7734"/>
                </a:lnTo>
                <a:lnTo>
                  <a:pt x="0" y="26809"/>
                </a:lnTo>
                <a:lnTo>
                  <a:pt x="7848" y="34544"/>
                </a:lnTo>
                <a:lnTo>
                  <a:pt x="27228" y="34544"/>
                </a:lnTo>
                <a:lnTo>
                  <a:pt x="30378" y="31445"/>
                </a:lnTo>
                <a:lnTo>
                  <a:pt x="35090" y="26809"/>
                </a:lnTo>
                <a:lnTo>
                  <a:pt x="35090" y="77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647620" y="8853575"/>
            <a:ext cx="52705" cy="34925"/>
          </a:xfrm>
          <a:custGeom>
            <a:avLst/>
            <a:gdLst/>
            <a:ahLst/>
            <a:cxnLst/>
            <a:rect l="l" t="t" r="r" b="b"/>
            <a:pathLst>
              <a:path w="52704" h="34925">
                <a:moveTo>
                  <a:pt x="20740" y="34595"/>
                </a:moveTo>
                <a:lnTo>
                  <a:pt x="0" y="34595"/>
                </a:lnTo>
                <a:lnTo>
                  <a:pt x="628" y="29285"/>
                </a:lnTo>
                <a:lnTo>
                  <a:pt x="2147" y="24129"/>
                </a:lnTo>
                <a:lnTo>
                  <a:pt x="17074" y="24129"/>
                </a:lnTo>
                <a:lnTo>
                  <a:pt x="16655" y="25005"/>
                </a:lnTo>
                <a:lnTo>
                  <a:pt x="16655" y="26294"/>
                </a:lnTo>
                <a:lnTo>
                  <a:pt x="18174" y="27996"/>
                </a:lnTo>
                <a:lnTo>
                  <a:pt x="20950" y="28460"/>
                </a:lnTo>
                <a:lnTo>
                  <a:pt x="26397" y="28408"/>
                </a:lnTo>
                <a:lnTo>
                  <a:pt x="30168" y="27738"/>
                </a:lnTo>
                <a:lnTo>
                  <a:pt x="31216" y="24541"/>
                </a:lnTo>
                <a:lnTo>
                  <a:pt x="31111" y="24026"/>
                </a:lnTo>
                <a:lnTo>
                  <a:pt x="29278" y="21551"/>
                </a:lnTo>
                <a:lnTo>
                  <a:pt x="11522" y="20004"/>
                </a:lnTo>
                <a:lnTo>
                  <a:pt x="6023" y="14591"/>
                </a:lnTo>
                <a:lnTo>
                  <a:pt x="32839" y="0"/>
                </a:lnTo>
                <a:lnTo>
                  <a:pt x="48919" y="0"/>
                </a:lnTo>
                <a:lnTo>
                  <a:pt x="52690" y="3815"/>
                </a:lnTo>
                <a:lnTo>
                  <a:pt x="51014" y="9693"/>
                </a:lnTo>
                <a:lnTo>
                  <a:pt x="36767" y="9693"/>
                </a:lnTo>
                <a:lnTo>
                  <a:pt x="37134" y="8713"/>
                </a:lnTo>
                <a:lnTo>
                  <a:pt x="36820" y="7682"/>
                </a:lnTo>
                <a:lnTo>
                  <a:pt x="34987" y="6290"/>
                </a:lnTo>
                <a:lnTo>
                  <a:pt x="31896" y="6083"/>
                </a:lnTo>
                <a:lnTo>
                  <a:pt x="26554" y="6083"/>
                </a:lnTo>
                <a:lnTo>
                  <a:pt x="24407" y="7166"/>
                </a:lnTo>
                <a:lnTo>
                  <a:pt x="23726" y="9383"/>
                </a:lnTo>
                <a:lnTo>
                  <a:pt x="23726" y="10002"/>
                </a:lnTo>
                <a:lnTo>
                  <a:pt x="24040" y="10414"/>
                </a:lnTo>
                <a:lnTo>
                  <a:pt x="25926" y="12425"/>
                </a:lnTo>
                <a:lnTo>
                  <a:pt x="43105" y="13869"/>
                </a:lnTo>
                <a:lnTo>
                  <a:pt x="48081" y="18921"/>
                </a:lnTo>
                <a:lnTo>
                  <a:pt x="49076" y="20674"/>
                </a:lnTo>
                <a:lnTo>
                  <a:pt x="48081" y="23871"/>
                </a:lnTo>
                <a:lnTo>
                  <a:pt x="45414" y="28287"/>
                </a:lnTo>
                <a:lnTo>
                  <a:pt x="40185" y="31669"/>
                </a:lnTo>
                <a:lnTo>
                  <a:pt x="32068" y="33833"/>
                </a:lnTo>
                <a:lnTo>
                  <a:pt x="20740" y="345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894310" y="8853989"/>
            <a:ext cx="46990" cy="33020"/>
          </a:xfrm>
          <a:custGeom>
            <a:avLst/>
            <a:gdLst/>
            <a:ahLst/>
            <a:cxnLst/>
            <a:rect l="l" t="t" r="r" b="b"/>
            <a:pathLst>
              <a:path w="46989" h="33020">
                <a:moveTo>
                  <a:pt x="36767" y="32997"/>
                </a:moveTo>
                <a:lnTo>
                  <a:pt x="0" y="32997"/>
                </a:lnTo>
                <a:lnTo>
                  <a:pt x="10213" y="0"/>
                </a:lnTo>
                <a:lnTo>
                  <a:pt x="46824" y="0"/>
                </a:lnTo>
                <a:lnTo>
                  <a:pt x="44781" y="6651"/>
                </a:lnTo>
                <a:lnTo>
                  <a:pt x="23726" y="6651"/>
                </a:lnTo>
                <a:lnTo>
                  <a:pt x="21683" y="13456"/>
                </a:lnTo>
                <a:lnTo>
                  <a:pt x="41376" y="13456"/>
                </a:lnTo>
                <a:lnTo>
                  <a:pt x="39386" y="19798"/>
                </a:lnTo>
                <a:lnTo>
                  <a:pt x="19693" y="19798"/>
                </a:lnTo>
                <a:lnTo>
                  <a:pt x="17650" y="26346"/>
                </a:lnTo>
                <a:lnTo>
                  <a:pt x="38915" y="263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111875" y="8699169"/>
            <a:ext cx="280670" cy="189230"/>
          </a:xfrm>
          <a:custGeom>
            <a:avLst/>
            <a:gdLst/>
            <a:ahLst/>
            <a:cxnLst/>
            <a:rect l="l" t="t" r="r" b="b"/>
            <a:pathLst>
              <a:path w="280670" h="189229">
                <a:moveTo>
                  <a:pt x="52692" y="158178"/>
                </a:moveTo>
                <a:lnTo>
                  <a:pt x="48920" y="154355"/>
                </a:lnTo>
                <a:lnTo>
                  <a:pt x="32842" y="154355"/>
                </a:lnTo>
                <a:lnTo>
                  <a:pt x="6019" y="168948"/>
                </a:lnTo>
                <a:lnTo>
                  <a:pt x="11518" y="174371"/>
                </a:lnTo>
                <a:lnTo>
                  <a:pt x="29273" y="175907"/>
                </a:lnTo>
                <a:lnTo>
                  <a:pt x="31115" y="178384"/>
                </a:lnTo>
                <a:lnTo>
                  <a:pt x="31216" y="178904"/>
                </a:lnTo>
                <a:lnTo>
                  <a:pt x="30162" y="182105"/>
                </a:lnTo>
                <a:lnTo>
                  <a:pt x="26390" y="182765"/>
                </a:lnTo>
                <a:lnTo>
                  <a:pt x="20955" y="182816"/>
                </a:lnTo>
                <a:lnTo>
                  <a:pt x="18173" y="182359"/>
                </a:lnTo>
                <a:lnTo>
                  <a:pt x="16649" y="180657"/>
                </a:lnTo>
                <a:lnTo>
                  <a:pt x="16649" y="179362"/>
                </a:lnTo>
                <a:lnTo>
                  <a:pt x="17068" y="178485"/>
                </a:lnTo>
                <a:lnTo>
                  <a:pt x="2146" y="178485"/>
                </a:lnTo>
                <a:lnTo>
                  <a:pt x="622" y="183642"/>
                </a:lnTo>
                <a:lnTo>
                  <a:pt x="0" y="188963"/>
                </a:lnTo>
                <a:lnTo>
                  <a:pt x="20739" y="188963"/>
                </a:lnTo>
                <a:lnTo>
                  <a:pt x="49072" y="175031"/>
                </a:lnTo>
                <a:lnTo>
                  <a:pt x="48082" y="173278"/>
                </a:lnTo>
                <a:lnTo>
                  <a:pt x="43103" y="168224"/>
                </a:lnTo>
                <a:lnTo>
                  <a:pt x="25920" y="166789"/>
                </a:lnTo>
                <a:lnTo>
                  <a:pt x="24041" y="164769"/>
                </a:lnTo>
                <a:lnTo>
                  <a:pt x="23723" y="164363"/>
                </a:lnTo>
                <a:lnTo>
                  <a:pt x="23723" y="163741"/>
                </a:lnTo>
                <a:lnTo>
                  <a:pt x="24409" y="161531"/>
                </a:lnTo>
                <a:lnTo>
                  <a:pt x="26555" y="160439"/>
                </a:lnTo>
                <a:lnTo>
                  <a:pt x="31902" y="160439"/>
                </a:lnTo>
                <a:lnTo>
                  <a:pt x="34988" y="160655"/>
                </a:lnTo>
                <a:lnTo>
                  <a:pt x="36817" y="162039"/>
                </a:lnTo>
                <a:lnTo>
                  <a:pt x="37134" y="163080"/>
                </a:lnTo>
                <a:lnTo>
                  <a:pt x="36766" y="164058"/>
                </a:lnTo>
                <a:lnTo>
                  <a:pt x="51015" y="164058"/>
                </a:lnTo>
                <a:lnTo>
                  <a:pt x="52692" y="158178"/>
                </a:lnTo>
                <a:close/>
              </a:path>
              <a:path w="280670" h="189229">
                <a:moveTo>
                  <a:pt x="280631" y="101"/>
                </a:moveTo>
                <a:lnTo>
                  <a:pt x="214630" y="101"/>
                </a:lnTo>
                <a:lnTo>
                  <a:pt x="179539" y="74345"/>
                </a:lnTo>
                <a:lnTo>
                  <a:pt x="180543" y="0"/>
                </a:lnTo>
                <a:lnTo>
                  <a:pt x="115277" y="0"/>
                </a:lnTo>
                <a:lnTo>
                  <a:pt x="127800" y="134150"/>
                </a:lnTo>
                <a:lnTo>
                  <a:pt x="126225" y="141986"/>
                </a:lnTo>
                <a:lnTo>
                  <a:pt x="123558" y="146418"/>
                </a:lnTo>
                <a:lnTo>
                  <a:pt x="113080" y="151066"/>
                </a:lnTo>
                <a:lnTo>
                  <a:pt x="95580" y="150393"/>
                </a:lnTo>
                <a:lnTo>
                  <a:pt x="85318" y="186893"/>
                </a:lnTo>
                <a:lnTo>
                  <a:pt x="129362" y="186893"/>
                </a:lnTo>
                <a:lnTo>
                  <a:pt x="146672" y="184442"/>
                </a:lnTo>
                <a:lnTo>
                  <a:pt x="160794" y="176911"/>
                </a:lnTo>
                <a:lnTo>
                  <a:pt x="173520" y="164033"/>
                </a:lnTo>
                <a:lnTo>
                  <a:pt x="186613" y="145542"/>
                </a:lnTo>
                <a:lnTo>
                  <a:pt x="280631" y="1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52844"/>
            <a:ext cx="6858000" cy="54725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57927" y="252844"/>
            <a:ext cx="499412" cy="54975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08/05/2026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s.gov/forms-pubs/about-publication-50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benefits.com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hyperlink" Target="https://nb.fidelity.com/public/nb/default/hom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netbenefits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netbenefits.com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63" y="250736"/>
            <a:ext cx="6851736" cy="121610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3252" y="448450"/>
            <a:ext cx="5757545" cy="3954779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Fidelity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Health®</a:t>
            </a:r>
            <a:endParaRPr sz="1100" dirty="0">
              <a:latin typeface="Fidelity Sans Lt" panose="020B0303030202020204" pitchFamily="34" charset="0"/>
              <a:cs typeface="Fidelity Sans"/>
            </a:endParaRPr>
          </a:p>
          <a:p>
            <a:pPr marL="13335" marR="3208655">
              <a:lnSpc>
                <a:spcPct val="100000"/>
              </a:lnSpc>
              <a:spcBef>
                <a:spcPts val="550"/>
              </a:spcBef>
            </a:pPr>
            <a:r>
              <a:rPr sz="1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Dependent</a:t>
            </a:r>
            <a:r>
              <a:rPr sz="18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1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care</a:t>
            </a:r>
            <a:r>
              <a:rPr sz="1800" spc="-75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18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flexible </a:t>
            </a:r>
            <a:r>
              <a:rPr sz="1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spending</a:t>
            </a:r>
            <a:r>
              <a:rPr sz="1800" spc="-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1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account</a:t>
            </a:r>
            <a:r>
              <a:rPr sz="1800" spc="-105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18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(FSA)</a:t>
            </a:r>
            <a:endParaRPr sz="1800" dirty="0">
              <a:latin typeface="Fidelity Sans Lt" panose="020B0303030202020204" pitchFamily="34" charset="0"/>
              <a:cs typeface="Fidelity Sans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800" dirty="0">
              <a:latin typeface="Fidelity Sans Lt" panose="020B0303030202020204" pitchFamily="34" charset="0"/>
              <a:cs typeface="Fidelity Sans"/>
            </a:endParaRPr>
          </a:p>
          <a:p>
            <a:pPr marL="1333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What</a:t>
            </a:r>
            <a:r>
              <a:rPr sz="1400" spc="-5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1400" spc="-1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400" spc="-5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400" spc="-4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400" spc="1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spc="-2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FSA?</a:t>
            </a:r>
            <a:endParaRPr sz="1400" dirty="0">
              <a:latin typeface="Fidelity Sans Lt" panose="020B0303030202020204" pitchFamily="34" charset="0"/>
              <a:cs typeface="Fidelity Sans Light"/>
            </a:endParaRPr>
          </a:p>
          <a:p>
            <a:pPr marL="13335" marR="48895">
              <a:lnSpc>
                <a:spcPct val="100000"/>
              </a:lnSpc>
              <a:spcBef>
                <a:spcPts val="755"/>
              </a:spcBef>
            </a:pP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 care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FSA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allows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reimbursed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qualified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expenses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so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(and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spouse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if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are married)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can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go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work,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look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work,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attend</a:t>
            </a:r>
            <a:r>
              <a:rPr sz="11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school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full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time.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budget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doesn't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have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take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big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hit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from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expenses.</a:t>
            </a:r>
            <a:endParaRPr sz="1100" dirty="0">
              <a:latin typeface="Fidelity Sans Lt" panose="020B0303030202020204" pitchFamily="34" charset="0"/>
              <a:cs typeface="Fidelity Sans Light"/>
            </a:endParaRPr>
          </a:p>
          <a:p>
            <a:pPr marL="13335" marR="5080">
              <a:lnSpc>
                <a:spcPct val="100000"/>
              </a:lnSpc>
            </a:pP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Contributing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this type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account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reduces your taxable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income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allows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use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pre-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tax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dollars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these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throughout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year.</a:t>
            </a:r>
            <a:endParaRPr sz="11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100" dirty="0">
              <a:latin typeface="Fidelity Sans Lt" panose="020B0303030202020204" pitchFamily="34" charset="0"/>
              <a:cs typeface="Fidelity Sans Light"/>
            </a:endParaRPr>
          </a:p>
          <a:p>
            <a:pPr marL="13335" marR="17272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With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 FSA, you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elect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have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annual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contribution</a:t>
            </a:r>
            <a:r>
              <a:rPr sz="1100" spc="-4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amount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deducted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from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paycheck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equal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installments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throughout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year,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until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reach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yearly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maximum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have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specified.</a:t>
            </a:r>
            <a:endParaRPr sz="11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100" dirty="0">
              <a:latin typeface="Fidelity Sans Lt" panose="020B0303030202020204" pitchFamily="34" charset="0"/>
              <a:cs typeface="Fidelity Sans Light"/>
            </a:endParaRPr>
          </a:p>
          <a:p>
            <a:pPr marL="13335" marR="8890">
              <a:lnSpc>
                <a:spcPct val="100000"/>
              </a:lnSpc>
            </a:pP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amount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pay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that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goes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into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 FSA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will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not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count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as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taxable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income,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so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1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will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have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immediate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tax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savings.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IRS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sets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contribution</a:t>
            </a:r>
            <a:r>
              <a:rPr sz="11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limit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for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 care FSAs.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more</a:t>
            </a:r>
            <a:r>
              <a:rPr sz="11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information,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refer</a:t>
            </a:r>
            <a:r>
              <a:rPr sz="11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1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u="sng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IRS</a:t>
            </a:r>
            <a:r>
              <a:rPr sz="1100" u="sng" spc="-15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 </a:t>
            </a:r>
            <a:r>
              <a:rPr sz="1100" u="sng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Publication</a:t>
            </a:r>
            <a:r>
              <a:rPr sz="1100" u="sng" spc="-35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 </a:t>
            </a:r>
            <a:r>
              <a:rPr sz="1100" u="sng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503</a:t>
            </a:r>
            <a:r>
              <a:rPr sz="1100" spc="-45" dirty="0">
                <a:solidFill>
                  <a:srgbClr val="00556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consult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1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1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tax </a:t>
            </a:r>
            <a:r>
              <a:rPr sz="11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advisor.</a:t>
            </a:r>
            <a:endParaRPr sz="1100" dirty="0">
              <a:latin typeface="Fidelity Sans Lt" panose="020B0303030202020204" pitchFamily="34" charset="0"/>
              <a:cs typeface="Fidelity Sans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73612" y="8607425"/>
            <a:ext cx="1318895" cy="281305"/>
          </a:xfrm>
          <a:custGeom>
            <a:avLst/>
            <a:gdLst/>
            <a:ahLst/>
            <a:cxnLst/>
            <a:rect l="l" t="t" r="r" b="b"/>
            <a:pathLst>
              <a:path w="1318895" h="281304">
                <a:moveTo>
                  <a:pt x="271500" y="145897"/>
                </a:moveTo>
                <a:lnTo>
                  <a:pt x="271005" y="117817"/>
                </a:lnTo>
                <a:lnTo>
                  <a:pt x="269963" y="113296"/>
                </a:lnTo>
                <a:lnTo>
                  <a:pt x="264693" y="90563"/>
                </a:lnTo>
                <a:lnTo>
                  <a:pt x="254330" y="68440"/>
                </a:lnTo>
                <a:lnTo>
                  <a:pt x="252882" y="65341"/>
                </a:lnTo>
                <a:lnTo>
                  <a:pt x="225501" y="33782"/>
                </a:lnTo>
                <a:lnTo>
                  <a:pt x="190055" y="11468"/>
                </a:lnTo>
                <a:lnTo>
                  <a:pt x="174523" y="5384"/>
                </a:lnTo>
                <a:lnTo>
                  <a:pt x="152882" y="927"/>
                </a:lnTo>
                <a:lnTo>
                  <a:pt x="130048" y="0"/>
                </a:lnTo>
                <a:lnTo>
                  <a:pt x="107505" y="2603"/>
                </a:lnTo>
                <a:lnTo>
                  <a:pt x="62750" y="20688"/>
                </a:lnTo>
                <a:lnTo>
                  <a:pt x="23050" y="58661"/>
                </a:lnTo>
                <a:lnTo>
                  <a:pt x="2603" y="106743"/>
                </a:lnTo>
                <a:lnTo>
                  <a:pt x="0" y="132918"/>
                </a:lnTo>
                <a:lnTo>
                  <a:pt x="50" y="133502"/>
                </a:lnTo>
                <a:lnTo>
                  <a:pt x="10020" y="183718"/>
                </a:lnTo>
                <a:lnTo>
                  <a:pt x="40043" y="227723"/>
                </a:lnTo>
                <a:lnTo>
                  <a:pt x="84912" y="256882"/>
                </a:lnTo>
                <a:lnTo>
                  <a:pt x="102768" y="202488"/>
                </a:lnTo>
                <a:lnTo>
                  <a:pt x="102819" y="202336"/>
                </a:lnTo>
                <a:lnTo>
                  <a:pt x="102908" y="202069"/>
                </a:lnTo>
                <a:lnTo>
                  <a:pt x="114198" y="167690"/>
                </a:lnTo>
                <a:lnTo>
                  <a:pt x="179501" y="167690"/>
                </a:lnTo>
                <a:lnTo>
                  <a:pt x="165125" y="158508"/>
                </a:lnTo>
                <a:lnTo>
                  <a:pt x="116344" y="158508"/>
                </a:lnTo>
                <a:lnTo>
                  <a:pt x="135458" y="98082"/>
                </a:lnTo>
                <a:lnTo>
                  <a:pt x="103085" y="149225"/>
                </a:lnTo>
                <a:lnTo>
                  <a:pt x="112776" y="155981"/>
                </a:lnTo>
                <a:lnTo>
                  <a:pt x="98793" y="155981"/>
                </a:lnTo>
                <a:lnTo>
                  <a:pt x="86487" y="175209"/>
                </a:lnTo>
                <a:lnTo>
                  <a:pt x="34315" y="202069"/>
                </a:lnTo>
                <a:lnTo>
                  <a:pt x="33667" y="202336"/>
                </a:lnTo>
                <a:lnTo>
                  <a:pt x="33223" y="202488"/>
                </a:lnTo>
                <a:lnTo>
                  <a:pt x="32956" y="202336"/>
                </a:lnTo>
                <a:lnTo>
                  <a:pt x="33223" y="202069"/>
                </a:lnTo>
                <a:lnTo>
                  <a:pt x="87172" y="156959"/>
                </a:lnTo>
                <a:lnTo>
                  <a:pt x="98590" y="147421"/>
                </a:lnTo>
                <a:lnTo>
                  <a:pt x="15417" y="156959"/>
                </a:lnTo>
                <a:lnTo>
                  <a:pt x="15252" y="156806"/>
                </a:lnTo>
                <a:lnTo>
                  <a:pt x="15417" y="156387"/>
                </a:lnTo>
                <a:lnTo>
                  <a:pt x="96126" y="133083"/>
                </a:lnTo>
                <a:lnTo>
                  <a:pt x="14732" y="109626"/>
                </a:lnTo>
                <a:lnTo>
                  <a:pt x="14732" y="109372"/>
                </a:lnTo>
                <a:lnTo>
                  <a:pt x="15049" y="109220"/>
                </a:lnTo>
                <a:lnTo>
                  <a:pt x="97523" y="117817"/>
                </a:lnTo>
                <a:lnTo>
                  <a:pt x="98488" y="117817"/>
                </a:lnTo>
                <a:lnTo>
                  <a:pt x="87858" y="109220"/>
                </a:lnTo>
                <a:lnTo>
                  <a:pt x="33108" y="64985"/>
                </a:lnTo>
                <a:lnTo>
                  <a:pt x="33108" y="64820"/>
                </a:lnTo>
                <a:lnTo>
                  <a:pt x="33528" y="64668"/>
                </a:lnTo>
                <a:lnTo>
                  <a:pt x="107175" y="104317"/>
                </a:lnTo>
                <a:lnTo>
                  <a:pt x="86029" y="64668"/>
                </a:lnTo>
                <a:lnTo>
                  <a:pt x="68211" y="31267"/>
                </a:lnTo>
                <a:lnTo>
                  <a:pt x="68313" y="31102"/>
                </a:lnTo>
                <a:lnTo>
                  <a:pt x="68630" y="31102"/>
                </a:lnTo>
                <a:lnTo>
                  <a:pt x="68745" y="31267"/>
                </a:lnTo>
                <a:lnTo>
                  <a:pt x="120167" y="97104"/>
                </a:lnTo>
                <a:lnTo>
                  <a:pt x="120129" y="96583"/>
                </a:lnTo>
                <a:lnTo>
                  <a:pt x="115506" y="31102"/>
                </a:lnTo>
                <a:lnTo>
                  <a:pt x="114134" y="11722"/>
                </a:lnTo>
                <a:lnTo>
                  <a:pt x="114300" y="11468"/>
                </a:lnTo>
                <a:lnTo>
                  <a:pt x="114719" y="11722"/>
                </a:lnTo>
                <a:lnTo>
                  <a:pt x="136613" y="94005"/>
                </a:lnTo>
                <a:lnTo>
                  <a:pt x="161544" y="14097"/>
                </a:lnTo>
                <a:lnTo>
                  <a:pt x="161798" y="13931"/>
                </a:lnTo>
                <a:lnTo>
                  <a:pt x="162115" y="14249"/>
                </a:lnTo>
                <a:lnTo>
                  <a:pt x="162090" y="14427"/>
                </a:lnTo>
                <a:lnTo>
                  <a:pt x="151688" y="96583"/>
                </a:lnTo>
                <a:lnTo>
                  <a:pt x="205955" y="33947"/>
                </a:lnTo>
                <a:lnTo>
                  <a:pt x="206222" y="33782"/>
                </a:lnTo>
                <a:lnTo>
                  <a:pt x="206222" y="34201"/>
                </a:lnTo>
                <a:lnTo>
                  <a:pt x="164680" y="106273"/>
                </a:lnTo>
                <a:lnTo>
                  <a:pt x="239890" y="68745"/>
                </a:lnTo>
                <a:lnTo>
                  <a:pt x="239979" y="68592"/>
                </a:lnTo>
                <a:lnTo>
                  <a:pt x="240055" y="68440"/>
                </a:lnTo>
                <a:lnTo>
                  <a:pt x="240626" y="68592"/>
                </a:lnTo>
                <a:lnTo>
                  <a:pt x="240538" y="68745"/>
                </a:lnTo>
                <a:lnTo>
                  <a:pt x="173532" y="118757"/>
                </a:lnTo>
                <a:lnTo>
                  <a:pt x="259016" y="113296"/>
                </a:lnTo>
                <a:lnTo>
                  <a:pt x="259118" y="113703"/>
                </a:lnTo>
                <a:lnTo>
                  <a:pt x="258851" y="113703"/>
                </a:lnTo>
                <a:lnTo>
                  <a:pt x="175526" y="133502"/>
                </a:lnTo>
                <a:lnTo>
                  <a:pt x="255714" y="161188"/>
                </a:lnTo>
                <a:lnTo>
                  <a:pt x="256286" y="161709"/>
                </a:lnTo>
                <a:lnTo>
                  <a:pt x="256133" y="161861"/>
                </a:lnTo>
                <a:lnTo>
                  <a:pt x="255866" y="161861"/>
                </a:lnTo>
                <a:lnTo>
                  <a:pt x="170815" y="149072"/>
                </a:lnTo>
                <a:lnTo>
                  <a:pt x="236601" y="204965"/>
                </a:lnTo>
                <a:lnTo>
                  <a:pt x="236753" y="205270"/>
                </a:lnTo>
                <a:lnTo>
                  <a:pt x="236601" y="205574"/>
                </a:lnTo>
                <a:lnTo>
                  <a:pt x="236334" y="205574"/>
                </a:lnTo>
                <a:lnTo>
                  <a:pt x="186105" y="178003"/>
                </a:lnTo>
                <a:lnTo>
                  <a:pt x="222186" y="237134"/>
                </a:lnTo>
                <a:lnTo>
                  <a:pt x="236842" y="223647"/>
                </a:lnTo>
                <a:lnTo>
                  <a:pt x="249135" y="208216"/>
                </a:lnTo>
                <a:lnTo>
                  <a:pt x="250659" y="205574"/>
                </a:lnTo>
                <a:lnTo>
                  <a:pt x="258889" y="191363"/>
                </a:lnTo>
                <a:lnTo>
                  <a:pt x="265874" y="173609"/>
                </a:lnTo>
                <a:lnTo>
                  <a:pt x="268262" y="161861"/>
                </a:lnTo>
                <a:lnTo>
                  <a:pt x="268287" y="161709"/>
                </a:lnTo>
                <a:lnTo>
                  <a:pt x="268401" y="161188"/>
                </a:lnTo>
                <a:lnTo>
                  <a:pt x="271500" y="145897"/>
                </a:lnTo>
                <a:close/>
              </a:path>
              <a:path w="1318895" h="281304">
                <a:moveTo>
                  <a:pt x="307035" y="246519"/>
                </a:moveTo>
                <a:lnTo>
                  <a:pt x="291020" y="246519"/>
                </a:lnTo>
                <a:lnTo>
                  <a:pt x="280797" y="279514"/>
                </a:lnTo>
                <a:lnTo>
                  <a:pt x="296824" y="279514"/>
                </a:lnTo>
                <a:lnTo>
                  <a:pt x="307035" y="246519"/>
                </a:lnTo>
                <a:close/>
              </a:path>
              <a:path w="1318895" h="281304">
                <a:moveTo>
                  <a:pt x="397497" y="246519"/>
                </a:moveTo>
                <a:lnTo>
                  <a:pt x="383565" y="246519"/>
                </a:lnTo>
                <a:lnTo>
                  <a:pt x="376758" y="268528"/>
                </a:lnTo>
                <a:lnTo>
                  <a:pt x="376593" y="268528"/>
                </a:lnTo>
                <a:lnTo>
                  <a:pt x="370573" y="246519"/>
                </a:lnTo>
                <a:lnTo>
                  <a:pt x="347052" y="246519"/>
                </a:lnTo>
                <a:lnTo>
                  <a:pt x="336943" y="279514"/>
                </a:lnTo>
                <a:lnTo>
                  <a:pt x="350926" y="279514"/>
                </a:lnTo>
                <a:lnTo>
                  <a:pt x="358051" y="256057"/>
                </a:lnTo>
                <a:lnTo>
                  <a:pt x="364655" y="279565"/>
                </a:lnTo>
                <a:lnTo>
                  <a:pt x="387172" y="279463"/>
                </a:lnTo>
                <a:lnTo>
                  <a:pt x="397497" y="246519"/>
                </a:lnTo>
                <a:close/>
              </a:path>
              <a:path w="1318895" h="281304">
                <a:moveTo>
                  <a:pt x="478307" y="42291"/>
                </a:moveTo>
                <a:lnTo>
                  <a:pt x="344538" y="42291"/>
                </a:lnTo>
                <a:lnTo>
                  <a:pt x="292265" y="225894"/>
                </a:lnTo>
                <a:lnTo>
                  <a:pt x="357530" y="225894"/>
                </a:lnTo>
                <a:lnTo>
                  <a:pt x="377063" y="157213"/>
                </a:lnTo>
                <a:lnTo>
                  <a:pt x="445312" y="157213"/>
                </a:lnTo>
                <a:lnTo>
                  <a:pt x="456831" y="117106"/>
                </a:lnTo>
                <a:lnTo>
                  <a:pt x="388594" y="117106"/>
                </a:lnTo>
                <a:lnTo>
                  <a:pt x="397332" y="85864"/>
                </a:lnTo>
                <a:lnTo>
                  <a:pt x="465582" y="85864"/>
                </a:lnTo>
                <a:lnTo>
                  <a:pt x="478307" y="42291"/>
                </a:lnTo>
                <a:close/>
              </a:path>
              <a:path w="1318895" h="281304">
                <a:moveTo>
                  <a:pt x="481406" y="246468"/>
                </a:moveTo>
                <a:lnTo>
                  <a:pt x="465010" y="246468"/>
                </a:lnTo>
                <a:lnTo>
                  <a:pt x="448818" y="267246"/>
                </a:lnTo>
                <a:lnTo>
                  <a:pt x="445731" y="246519"/>
                </a:lnTo>
                <a:lnTo>
                  <a:pt x="428028" y="246519"/>
                </a:lnTo>
                <a:lnTo>
                  <a:pt x="434733" y="279412"/>
                </a:lnTo>
                <a:lnTo>
                  <a:pt x="454380" y="279412"/>
                </a:lnTo>
                <a:lnTo>
                  <a:pt x="481406" y="246468"/>
                </a:lnTo>
                <a:close/>
              </a:path>
              <a:path w="1318895" h="281304">
                <a:moveTo>
                  <a:pt x="546760" y="91744"/>
                </a:moveTo>
                <a:lnTo>
                  <a:pt x="482244" y="91744"/>
                </a:lnTo>
                <a:lnTo>
                  <a:pt x="444004" y="225894"/>
                </a:lnTo>
                <a:lnTo>
                  <a:pt x="508533" y="225894"/>
                </a:lnTo>
                <a:lnTo>
                  <a:pt x="546760" y="91744"/>
                </a:lnTo>
                <a:close/>
              </a:path>
              <a:path w="1318895" h="281304">
                <a:moveTo>
                  <a:pt x="548754" y="246570"/>
                </a:moveTo>
                <a:lnTo>
                  <a:pt x="512203" y="246570"/>
                </a:lnTo>
                <a:lnTo>
                  <a:pt x="501929" y="279565"/>
                </a:lnTo>
                <a:lnTo>
                  <a:pt x="538695" y="279565"/>
                </a:lnTo>
                <a:lnTo>
                  <a:pt x="540842" y="272910"/>
                </a:lnTo>
                <a:lnTo>
                  <a:pt x="519582" y="272910"/>
                </a:lnTo>
                <a:lnTo>
                  <a:pt x="521627" y="266369"/>
                </a:lnTo>
                <a:lnTo>
                  <a:pt x="541324" y="266369"/>
                </a:lnTo>
                <a:lnTo>
                  <a:pt x="543306" y="260032"/>
                </a:lnTo>
                <a:lnTo>
                  <a:pt x="523621" y="260032"/>
                </a:lnTo>
                <a:lnTo>
                  <a:pt x="525653" y="253225"/>
                </a:lnTo>
                <a:lnTo>
                  <a:pt x="546709" y="253225"/>
                </a:lnTo>
                <a:lnTo>
                  <a:pt x="548754" y="246570"/>
                </a:lnTo>
                <a:close/>
              </a:path>
              <a:path w="1318895" h="281304">
                <a:moveTo>
                  <a:pt x="560755" y="42291"/>
                </a:moveTo>
                <a:lnTo>
                  <a:pt x="496277" y="42291"/>
                </a:lnTo>
                <a:lnTo>
                  <a:pt x="485800" y="78955"/>
                </a:lnTo>
                <a:lnTo>
                  <a:pt x="550278" y="78955"/>
                </a:lnTo>
                <a:lnTo>
                  <a:pt x="560755" y="42291"/>
                </a:lnTo>
                <a:close/>
              </a:path>
              <a:path w="1318895" h="281304">
                <a:moveTo>
                  <a:pt x="626694" y="249974"/>
                </a:moveTo>
                <a:lnTo>
                  <a:pt x="622922" y="246151"/>
                </a:lnTo>
                <a:lnTo>
                  <a:pt x="606844" y="246151"/>
                </a:lnTo>
                <a:lnTo>
                  <a:pt x="580021" y="260743"/>
                </a:lnTo>
                <a:lnTo>
                  <a:pt x="585520" y="266166"/>
                </a:lnTo>
                <a:lnTo>
                  <a:pt x="603275" y="267703"/>
                </a:lnTo>
                <a:lnTo>
                  <a:pt x="605116" y="270179"/>
                </a:lnTo>
                <a:lnTo>
                  <a:pt x="605218" y="270700"/>
                </a:lnTo>
                <a:lnTo>
                  <a:pt x="604164" y="273900"/>
                </a:lnTo>
                <a:lnTo>
                  <a:pt x="600405" y="274561"/>
                </a:lnTo>
                <a:lnTo>
                  <a:pt x="594956" y="274612"/>
                </a:lnTo>
                <a:lnTo>
                  <a:pt x="592175" y="274154"/>
                </a:lnTo>
                <a:lnTo>
                  <a:pt x="590651" y="272453"/>
                </a:lnTo>
                <a:lnTo>
                  <a:pt x="590651" y="271157"/>
                </a:lnTo>
                <a:lnTo>
                  <a:pt x="591070" y="270281"/>
                </a:lnTo>
                <a:lnTo>
                  <a:pt x="576148" y="270281"/>
                </a:lnTo>
                <a:lnTo>
                  <a:pt x="574636" y="275437"/>
                </a:lnTo>
                <a:lnTo>
                  <a:pt x="574001" y="280758"/>
                </a:lnTo>
                <a:lnTo>
                  <a:pt x="594741" y="280758"/>
                </a:lnTo>
                <a:lnTo>
                  <a:pt x="623074" y="266827"/>
                </a:lnTo>
                <a:lnTo>
                  <a:pt x="622084" y="265074"/>
                </a:lnTo>
                <a:lnTo>
                  <a:pt x="617105" y="260032"/>
                </a:lnTo>
                <a:lnTo>
                  <a:pt x="599922" y="258584"/>
                </a:lnTo>
                <a:lnTo>
                  <a:pt x="598043" y="256578"/>
                </a:lnTo>
                <a:lnTo>
                  <a:pt x="597725" y="256159"/>
                </a:lnTo>
                <a:lnTo>
                  <a:pt x="597725" y="255536"/>
                </a:lnTo>
                <a:lnTo>
                  <a:pt x="598411" y="253326"/>
                </a:lnTo>
                <a:lnTo>
                  <a:pt x="600557" y="252247"/>
                </a:lnTo>
                <a:lnTo>
                  <a:pt x="605904" y="252247"/>
                </a:lnTo>
                <a:lnTo>
                  <a:pt x="608990" y="252450"/>
                </a:lnTo>
                <a:lnTo>
                  <a:pt x="610819" y="253834"/>
                </a:lnTo>
                <a:lnTo>
                  <a:pt x="611136" y="254876"/>
                </a:lnTo>
                <a:lnTo>
                  <a:pt x="610768" y="255854"/>
                </a:lnTo>
                <a:lnTo>
                  <a:pt x="625017" y="255854"/>
                </a:lnTo>
                <a:lnTo>
                  <a:pt x="626694" y="249974"/>
                </a:lnTo>
                <a:close/>
              </a:path>
              <a:path w="1318895" h="281304">
                <a:moveTo>
                  <a:pt x="700379" y="246621"/>
                </a:moveTo>
                <a:lnTo>
                  <a:pt x="659269" y="246621"/>
                </a:lnTo>
                <a:lnTo>
                  <a:pt x="656805" y="254609"/>
                </a:lnTo>
                <a:lnTo>
                  <a:pt x="669328" y="254609"/>
                </a:lnTo>
                <a:lnTo>
                  <a:pt x="661682" y="279463"/>
                </a:lnTo>
                <a:lnTo>
                  <a:pt x="677760" y="279463"/>
                </a:lnTo>
                <a:lnTo>
                  <a:pt x="685406" y="254609"/>
                </a:lnTo>
                <a:lnTo>
                  <a:pt x="697928" y="254609"/>
                </a:lnTo>
                <a:lnTo>
                  <a:pt x="700379" y="246621"/>
                </a:lnTo>
                <a:close/>
              </a:path>
              <a:path w="1318895" h="281304">
                <a:moveTo>
                  <a:pt x="728091" y="42291"/>
                </a:moveTo>
                <a:lnTo>
                  <a:pt x="663562" y="42291"/>
                </a:lnTo>
                <a:lnTo>
                  <a:pt x="645541" y="106997"/>
                </a:lnTo>
                <a:lnTo>
                  <a:pt x="640118" y="100076"/>
                </a:lnTo>
                <a:lnTo>
                  <a:pt x="637590" y="98348"/>
                </a:lnTo>
                <a:lnTo>
                  <a:pt x="637590" y="137007"/>
                </a:lnTo>
                <a:lnTo>
                  <a:pt x="624598" y="181089"/>
                </a:lnTo>
                <a:lnTo>
                  <a:pt x="621868" y="182791"/>
                </a:lnTo>
                <a:lnTo>
                  <a:pt x="618578" y="184289"/>
                </a:lnTo>
                <a:lnTo>
                  <a:pt x="607364" y="184289"/>
                </a:lnTo>
                <a:lnTo>
                  <a:pt x="603592" y="179857"/>
                </a:lnTo>
                <a:lnTo>
                  <a:pt x="603592" y="174701"/>
                </a:lnTo>
                <a:lnTo>
                  <a:pt x="604329" y="166382"/>
                </a:lnTo>
                <a:lnTo>
                  <a:pt x="606310" y="158064"/>
                </a:lnTo>
                <a:lnTo>
                  <a:pt x="606399" y="157822"/>
                </a:lnTo>
                <a:lnTo>
                  <a:pt x="609180" y="149694"/>
                </a:lnTo>
                <a:lnTo>
                  <a:pt x="612597" y="141236"/>
                </a:lnTo>
                <a:lnTo>
                  <a:pt x="615848" y="133400"/>
                </a:lnTo>
                <a:lnTo>
                  <a:pt x="621779" y="131597"/>
                </a:lnTo>
                <a:lnTo>
                  <a:pt x="631355" y="131597"/>
                </a:lnTo>
                <a:lnTo>
                  <a:pt x="635330" y="133807"/>
                </a:lnTo>
                <a:lnTo>
                  <a:pt x="637590" y="137007"/>
                </a:lnTo>
                <a:lnTo>
                  <a:pt x="637590" y="98348"/>
                </a:lnTo>
                <a:lnTo>
                  <a:pt x="631926" y="94437"/>
                </a:lnTo>
                <a:lnTo>
                  <a:pt x="621296" y="90652"/>
                </a:lnTo>
                <a:lnTo>
                  <a:pt x="608571" y="89268"/>
                </a:lnTo>
                <a:lnTo>
                  <a:pt x="593331" y="91008"/>
                </a:lnTo>
                <a:lnTo>
                  <a:pt x="559333" y="116586"/>
                </a:lnTo>
                <a:lnTo>
                  <a:pt x="542696" y="157822"/>
                </a:lnTo>
                <a:lnTo>
                  <a:pt x="542645" y="158064"/>
                </a:lnTo>
                <a:lnTo>
                  <a:pt x="538010" y="179171"/>
                </a:lnTo>
                <a:lnTo>
                  <a:pt x="537946" y="179857"/>
                </a:lnTo>
                <a:lnTo>
                  <a:pt x="537845" y="181089"/>
                </a:lnTo>
                <a:lnTo>
                  <a:pt x="536346" y="198310"/>
                </a:lnTo>
                <a:lnTo>
                  <a:pt x="538784" y="211950"/>
                </a:lnTo>
                <a:lnTo>
                  <a:pt x="545693" y="221551"/>
                </a:lnTo>
                <a:lnTo>
                  <a:pt x="556488" y="227228"/>
                </a:lnTo>
                <a:lnTo>
                  <a:pt x="570598" y="229095"/>
                </a:lnTo>
                <a:lnTo>
                  <a:pt x="584822" y="227736"/>
                </a:lnTo>
                <a:lnTo>
                  <a:pt x="596861" y="223951"/>
                </a:lnTo>
                <a:lnTo>
                  <a:pt x="607390" y="218198"/>
                </a:lnTo>
                <a:lnTo>
                  <a:pt x="617105" y="210896"/>
                </a:lnTo>
                <a:lnTo>
                  <a:pt x="612597" y="225894"/>
                </a:lnTo>
                <a:lnTo>
                  <a:pt x="675817" y="225894"/>
                </a:lnTo>
                <a:lnTo>
                  <a:pt x="680097" y="210896"/>
                </a:lnTo>
                <a:lnTo>
                  <a:pt x="687666" y="184289"/>
                </a:lnTo>
                <a:lnTo>
                  <a:pt x="702665" y="131597"/>
                </a:lnTo>
                <a:lnTo>
                  <a:pt x="709676" y="106997"/>
                </a:lnTo>
                <a:lnTo>
                  <a:pt x="728091" y="42291"/>
                </a:lnTo>
                <a:close/>
              </a:path>
              <a:path w="1318895" h="281304">
                <a:moveTo>
                  <a:pt x="798220" y="246468"/>
                </a:moveTo>
                <a:lnTo>
                  <a:pt x="773760" y="246468"/>
                </a:lnTo>
                <a:lnTo>
                  <a:pt x="759256" y="268528"/>
                </a:lnTo>
                <a:lnTo>
                  <a:pt x="757999" y="246519"/>
                </a:lnTo>
                <a:lnTo>
                  <a:pt x="733640" y="246519"/>
                </a:lnTo>
                <a:lnTo>
                  <a:pt x="723531" y="279463"/>
                </a:lnTo>
                <a:lnTo>
                  <a:pt x="737158" y="279463"/>
                </a:lnTo>
                <a:lnTo>
                  <a:pt x="744804" y="254660"/>
                </a:lnTo>
                <a:lnTo>
                  <a:pt x="744956" y="254660"/>
                </a:lnTo>
                <a:lnTo>
                  <a:pt x="747153" y="279514"/>
                </a:lnTo>
                <a:lnTo>
                  <a:pt x="762660" y="279514"/>
                </a:lnTo>
                <a:lnTo>
                  <a:pt x="780732" y="254609"/>
                </a:lnTo>
                <a:lnTo>
                  <a:pt x="773188" y="279463"/>
                </a:lnTo>
                <a:lnTo>
                  <a:pt x="788060" y="279463"/>
                </a:lnTo>
                <a:lnTo>
                  <a:pt x="798220" y="246468"/>
                </a:lnTo>
                <a:close/>
              </a:path>
              <a:path w="1318895" h="281304">
                <a:moveTo>
                  <a:pt x="864997" y="130149"/>
                </a:moveTo>
                <a:lnTo>
                  <a:pt x="863206" y="122262"/>
                </a:lnTo>
                <a:lnTo>
                  <a:pt x="860323" y="109512"/>
                </a:lnTo>
                <a:lnTo>
                  <a:pt x="847013" y="96774"/>
                </a:lnTo>
                <a:lnTo>
                  <a:pt x="826198" y="90335"/>
                </a:lnTo>
                <a:lnTo>
                  <a:pt x="804659" y="88925"/>
                </a:lnTo>
                <a:lnTo>
                  <a:pt x="804659" y="124485"/>
                </a:lnTo>
                <a:lnTo>
                  <a:pt x="804659" y="134277"/>
                </a:lnTo>
                <a:lnTo>
                  <a:pt x="803668" y="138506"/>
                </a:lnTo>
                <a:lnTo>
                  <a:pt x="802932" y="141185"/>
                </a:lnTo>
                <a:lnTo>
                  <a:pt x="776439" y="141185"/>
                </a:lnTo>
                <a:lnTo>
                  <a:pt x="779449" y="132524"/>
                </a:lnTo>
                <a:lnTo>
                  <a:pt x="783259" y="126657"/>
                </a:lnTo>
                <a:lnTo>
                  <a:pt x="787908" y="123317"/>
                </a:lnTo>
                <a:lnTo>
                  <a:pt x="793457" y="122262"/>
                </a:lnTo>
                <a:lnTo>
                  <a:pt x="800163" y="122262"/>
                </a:lnTo>
                <a:lnTo>
                  <a:pt x="804659" y="124485"/>
                </a:lnTo>
                <a:lnTo>
                  <a:pt x="804659" y="88925"/>
                </a:lnTo>
                <a:lnTo>
                  <a:pt x="760107" y="95072"/>
                </a:lnTo>
                <a:lnTo>
                  <a:pt x="728510" y="117309"/>
                </a:lnTo>
                <a:lnTo>
                  <a:pt x="711593" y="151574"/>
                </a:lnTo>
                <a:lnTo>
                  <a:pt x="704786" y="187693"/>
                </a:lnTo>
                <a:lnTo>
                  <a:pt x="710031" y="209461"/>
                </a:lnTo>
                <a:lnTo>
                  <a:pt x="724433" y="222072"/>
                </a:lnTo>
                <a:lnTo>
                  <a:pt x="746010" y="227888"/>
                </a:lnTo>
                <a:lnTo>
                  <a:pt x="772769" y="229298"/>
                </a:lnTo>
                <a:lnTo>
                  <a:pt x="796404" y="226669"/>
                </a:lnTo>
                <a:lnTo>
                  <a:pt x="821461" y="218008"/>
                </a:lnTo>
                <a:lnTo>
                  <a:pt x="842733" y="202196"/>
                </a:lnTo>
                <a:lnTo>
                  <a:pt x="846607" y="194602"/>
                </a:lnTo>
                <a:lnTo>
                  <a:pt x="855002" y="178104"/>
                </a:lnTo>
                <a:lnTo>
                  <a:pt x="791730" y="178104"/>
                </a:lnTo>
                <a:lnTo>
                  <a:pt x="787958" y="191147"/>
                </a:lnTo>
                <a:lnTo>
                  <a:pt x="783971" y="194602"/>
                </a:lnTo>
                <a:lnTo>
                  <a:pt x="765962" y="194602"/>
                </a:lnTo>
                <a:lnTo>
                  <a:pt x="765492" y="187693"/>
                </a:lnTo>
                <a:lnTo>
                  <a:pt x="765492" y="179336"/>
                </a:lnTo>
                <a:lnTo>
                  <a:pt x="767270" y="174383"/>
                </a:lnTo>
                <a:lnTo>
                  <a:pt x="768997" y="167271"/>
                </a:lnTo>
                <a:lnTo>
                  <a:pt x="857999" y="167271"/>
                </a:lnTo>
                <a:lnTo>
                  <a:pt x="860564" y="157988"/>
                </a:lnTo>
                <a:lnTo>
                  <a:pt x="862812" y="147637"/>
                </a:lnTo>
                <a:lnTo>
                  <a:pt x="863854" y="141185"/>
                </a:lnTo>
                <a:lnTo>
                  <a:pt x="864400" y="137833"/>
                </a:lnTo>
                <a:lnTo>
                  <a:pt x="864997" y="130149"/>
                </a:lnTo>
                <a:close/>
              </a:path>
              <a:path w="1318895" h="281304">
                <a:moveTo>
                  <a:pt x="867511" y="246570"/>
                </a:moveTo>
                <a:lnTo>
                  <a:pt x="830961" y="246570"/>
                </a:lnTo>
                <a:lnTo>
                  <a:pt x="820686" y="279565"/>
                </a:lnTo>
                <a:lnTo>
                  <a:pt x="857465" y="279565"/>
                </a:lnTo>
                <a:lnTo>
                  <a:pt x="859612" y="272910"/>
                </a:lnTo>
                <a:lnTo>
                  <a:pt x="838339" y="272910"/>
                </a:lnTo>
                <a:lnTo>
                  <a:pt x="840384" y="266369"/>
                </a:lnTo>
                <a:lnTo>
                  <a:pt x="860082" y="266369"/>
                </a:lnTo>
                <a:lnTo>
                  <a:pt x="862063" y="260032"/>
                </a:lnTo>
                <a:lnTo>
                  <a:pt x="842378" y="260032"/>
                </a:lnTo>
                <a:lnTo>
                  <a:pt x="844423" y="253225"/>
                </a:lnTo>
                <a:lnTo>
                  <a:pt x="865479" y="253225"/>
                </a:lnTo>
                <a:lnTo>
                  <a:pt x="867511" y="246570"/>
                </a:lnTo>
                <a:close/>
              </a:path>
              <a:path w="1318895" h="281304">
                <a:moveTo>
                  <a:pt x="951103" y="246519"/>
                </a:moveTo>
                <a:lnTo>
                  <a:pt x="937171" y="246519"/>
                </a:lnTo>
                <a:lnTo>
                  <a:pt x="930363" y="268528"/>
                </a:lnTo>
                <a:lnTo>
                  <a:pt x="930211" y="268528"/>
                </a:lnTo>
                <a:lnTo>
                  <a:pt x="924140" y="246519"/>
                </a:lnTo>
                <a:lnTo>
                  <a:pt x="900620" y="246519"/>
                </a:lnTo>
                <a:lnTo>
                  <a:pt x="890409" y="279463"/>
                </a:lnTo>
                <a:lnTo>
                  <a:pt x="904392" y="279463"/>
                </a:lnTo>
                <a:lnTo>
                  <a:pt x="911669" y="256006"/>
                </a:lnTo>
                <a:lnTo>
                  <a:pt x="918108" y="279514"/>
                </a:lnTo>
                <a:lnTo>
                  <a:pt x="940892" y="279514"/>
                </a:lnTo>
                <a:lnTo>
                  <a:pt x="951103" y="246519"/>
                </a:lnTo>
                <a:close/>
              </a:path>
              <a:path w="1318895" h="281304">
                <a:moveTo>
                  <a:pt x="975042" y="42291"/>
                </a:moveTo>
                <a:lnTo>
                  <a:pt x="910513" y="42291"/>
                </a:lnTo>
                <a:lnTo>
                  <a:pt x="858240" y="225894"/>
                </a:lnTo>
                <a:lnTo>
                  <a:pt x="922769" y="225894"/>
                </a:lnTo>
                <a:lnTo>
                  <a:pt x="975042" y="42291"/>
                </a:lnTo>
                <a:close/>
              </a:path>
              <a:path w="1318895" h="281304">
                <a:moveTo>
                  <a:pt x="1020660" y="246570"/>
                </a:moveTo>
                <a:lnTo>
                  <a:pt x="979551" y="246570"/>
                </a:lnTo>
                <a:lnTo>
                  <a:pt x="977087" y="254558"/>
                </a:lnTo>
                <a:lnTo>
                  <a:pt x="989609" y="254558"/>
                </a:lnTo>
                <a:lnTo>
                  <a:pt x="981964" y="279514"/>
                </a:lnTo>
                <a:lnTo>
                  <a:pt x="998042" y="279514"/>
                </a:lnTo>
                <a:lnTo>
                  <a:pt x="1005687" y="254558"/>
                </a:lnTo>
                <a:lnTo>
                  <a:pt x="1018197" y="254558"/>
                </a:lnTo>
                <a:lnTo>
                  <a:pt x="1020660" y="246570"/>
                </a:lnTo>
                <a:close/>
              </a:path>
              <a:path w="1318895" h="281304">
                <a:moveTo>
                  <a:pt x="1046226" y="91744"/>
                </a:moveTo>
                <a:lnTo>
                  <a:pt x="981697" y="91744"/>
                </a:lnTo>
                <a:lnTo>
                  <a:pt x="943457" y="225894"/>
                </a:lnTo>
                <a:lnTo>
                  <a:pt x="1007986" y="225894"/>
                </a:lnTo>
                <a:lnTo>
                  <a:pt x="1046226" y="91744"/>
                </a:lnTo>
                <a:close/>
              </a:path>
              <a:path w="1318895" h="281304">
                <a:moveTo>
                  <a:pt x="1060208" y="42291"/>
                </a:moveTo>
                <a:lnTo>
                  <a:pt x="995680" y="42291"/>
                </a:lnTo>
                <a:lnTo>
                  <a:pt x="985202" y="78955"/>
                </a:lnTo>
                <a:lnTo>
                  <a:pt x="1049731" y="78955"/>
                </a:lnTo>
                <a:lnTo>
                  <a:pt x="1060208" y="42291"/>
                </a:lnTo>
                <a:close/>
              </a:path>
              <a:path w="1318895" h="281304">
                <a:moveTo>
                  <a:pt x="1090955" y="249923"/>
                </a:moveTo>
                <a:lnTo>
                  <a:pt x="1087183" y="246100"/>
                </a:lnTo>
                <a:lnTo>
                  <a:pt x="1071105" y="246100"/>
                </a:lnTo>
                <a:lnTo>
                  <a:pt x="1044282" y="260692"/>
                </a:lnTo>
                <a:lnTo>
                  <a:pt x="1049782" y="266115"/>
                </a:lnTo>
                <a:lnTo>
                  <a:pt x="1067536" y="267652"/>
                </a:lnTo>
                <a:lnTo>
                  <a:pt x="1069378" y="270129"/>
                </a:lnTo>
                <a:lnTo>
                  <a:pt x="1069479" y="270649"/>
                </a:lnTo>
                <a:lnTo>
                  <a:pt x="1068425" y="273850"/>
                </a:lnTo>
                <a:lnTo>
                  <a:pt x="1064653" y="274510"/>
                </a:lnTo>
                <a:lnTo>
                  <a:pt x="1059218" y="274561"/>
                </a:lnTo>
                <a:lnTo>
                  <a:pt x="1056436" y="274104"/>
                </a:lnTo>
                <a:lnTo>
                  <a:pt x="1054912" y="272402"/>
                </a:lnTo>
                <a:lnTo>
                  <a:pt x="1054912" y="271106"/>
                </a:lnTo>
                <a:lnTo>
                  <a:pt x="1055331" y="270230"/>
                </a:lnTo>
                <a:lnTo>
                  <a:pt x="1040409" y="270230"/>
                </a:lnTo>
                <a:lnTo>
                  <a:pt x="1038885" y="275386"/>
                </a:lnTo>
                <a:lnTo>
                  <a:pt x="1038263" y="280708"/>
                </a:lnTo>
                <a:lnTo>
                  <a:pt x="1059002" y="280708"/>
                </a:lnTo>
                <a:lnTo>
                  <a:pt x="1087335" y="266776"/>
                </a:lnTo>
                <a:lnTo>
                  <a:pt x="1086345" y="265023"/>
                </a:lnTo>
                <a:lnTo>
                  <a:pt x="1081366" y="259969"/>
                </a:lnTo>
                <a:lnTo>
                  <a:pt x="1064183" y="258533"/>
                </a:lnTo>
                <a:lnTo>
                  <a:pt x="1062304" y="256514"/>
                </a:lnTo>
                <a:lnTo>
                  <a:pt x="1061986" y="256108"/>
                </a:lnTo>
                <a:lnTo>
                  <a:pt x="1061986" y="255485"/>
                </a:lnTo>
                <a:lnTo>
                  <a:pt x="1062672" y="253276"/>
                </a:lnTo>
                <a:lnTo>
                  <a:pt x="1064818" y="252183"/>
                </a:lnTo>
                <a:lnTo>
                  <a:pt x="1070165" y="252183"/>
                </a:lnTo>
                <a:lnTo>
                  <a:pt x="1073251" y="252399"/>
                </a:lnTo>
                <a:lnTo>
                  <a:pt x="1075080" y="253784"/>
                </a:lnTo>
                <a:lnTo>
                  <a:pt x="1075397" y="254825"/>
                </a:lnTo>
                <a:lnTo>
                  <a:pt x="1075029" y="255803"/>
                </a:lnTo>
                <a:lnTo>
                  <a:pt x="1089279" y="255803"/>
                </a:lnTo>
                <a:lnTo>
                  <a:pt x="1090955" y="249923"/>
                </a:lnTo>
                <a:close/>
              </a:path>
              <a:path w="1318895" h="281304">
                <a:moveTo>
                  <a:pt x="1276311" y="225018"/>
                </a:moveTo>
                <a:lnTo>
                  <a:pt x="1271752" y="217754"/>
                </a:lnTo>
                <a:lnTo>
                  <a:pt x="1271600" y="217487"/>
                </a:lnTo>
                <a:lnTo>
                  <a:pt x="1274064" y="217182"/>
                </a:lnTo>
                <a:lnTo>
                  <a:pt x="1275943" y="215684"/>
                </a:lnTo>
                <a:lnTo>
                  <a:pt x="1275943" y="214960"/>
                </a:lnTo>
                <a:lnTo>
                  <a:pt x="1275943" y="209969"/>
                </a:lnTo>
                <a:lnTo>
                  <a:pt x="1275943" y="209143"/>
                </a:lnTo>
                <a:lnTo>
                  <a:pt x="1273898" y="207225"/>
                </a:lnTo>
                <a:lnTo>
                  <a:pt x="1272590" y="207225"/>
                </a:lnTo>
                <a:lnTo>
                  <a:pt x="1272590" y="209969"/>
                </a:lnTo>
                <a:lnTo>
                  <a:pt x="1272590" y="214807"/>
                </a:lnTo>
                <a:lnTo>
                  <a:pt x="1270342" y="214960"/>
                </a:lnTo>
                <a:lnTo>
                  <a:pt x="1265885" y="214960"/>
                </a:lnTo>
                <a:lnTo>
                  <a:pt x="1265885" y="209969"/>
                </a:lnTo>
                <a:lnTo>
                  <a:pt x="1272590" y="209969"/>
                </a:lnTo>
                <a:lnTo>
                  <a:pt x="1272590" y="207225"/>
                </a:lnTo>
                <a:lnTo>
                  <a:pt x="1262748" y="207225"/>
                </a:lnTo>
                <a:lnTo>
                  <a:pt x="1262748" y="225018"/>
                </a:lnTo>
                <a:lnTo>
                  <a:pt x="1265885" y="225018"/>
                </a:lnTo>
                <a:lnTo>
                  <a:pt x="1265885" y="217754"/>
                </a:lnTo>
                <a:lnTo>
                  <a:pt x="1268298" y="217754"/>
                </a:lnTo>
                <a:lnTo>
                  <a:pt x="1272806" y="225018"/>
                </a:lnTo>
                <a:lnTo>
                  <a:pt x="1276311" y="225018"/>
                </a:lnTo>
                <a:close/>
              </a:path>
              <a:path w="1318895" h="281304">
                <a:moveTo>
                  <a:pt x="1286471" y="206616"/>
                </a:moveTo>
                <a:lnTo>
                  <a:pt x="1283335" y="203530"/>
                </a:lnTo>
                <a:lnTo>
                  <a:pt x="1283335" y="208318"/>
                </a:lnTo>
                <a:lnTo>
                  <a:pt x="1283335" y="223989"/>
                </a:lnTo>
                <a:lnTo>
                  <a:pt x="1276883" y="230327"/>
                </a:lnTo>
                <a:lnTo>
                  <a:pt x="1260970" y="230327"/>
                </a:lnTo>
                <a:lnTo>
                  <a:pt x="1254518" y="223989"/>
                </a:lnTo>
                <a:lnTo>
                  <a:pt x="1254518" y="208318"/>
                </a:lnTo>
                <a:lnTo>
                  <a:pt x="1260970" y="201968"/>
                </a:lnTo>
                <a:lnTo>
                  <a:pt x="1276883" y="201968"/>
                </a:lnTo>
                <a:lnTo>
                  <a:pt x="1283335" y="208318"/>
                </a:lnTo>
                <a:lnTo>
                  <a:pt x="1283335" y="203530"/>
                </a:lnTo>
                <a:lnTo>
                  <a:pt x="1281760" y="201968"/>
                </a:lnTo>
                <a:lnTo>
                  <a:pt x="1278610" y="198882"/>
                </a:lnTo>
                <a:lnTo>
                  <a:pt x="1259230" y="198882"/>
                </a:lnTo>
                <a:lnTo>
                  <a:pt x="1251381" y="206616"/>
                </a:lnTo>
                <a:lnTo>
                  <a:pt x="1251381" y="225691"/>
                </a:lnTo>
                <a:lnTo>
                  <a:pt x="1259230" y="233426"/>
                </a:lnTo>
                <a:lnTo>
                  <a:pt x="1278610" y="233426"/>
                </a:lnTo>
                <a:lnTo>
                  <a:pt x="1281760" y="230327"/>
                </a:lnTo>
                <a:lnTo>
                  <a:pt x="1286471" y="225691"/>
                </a:lnTo>
                <a:lnTo>
                  <a:pt x="1286471" y="206616"/>
                </a:lnTo>
                <a:close/>
              </a:path>
              <a:path w="1318895" h="281304">
                <a:moveTo>
                  <a:pt x="1318895" y="91846"/>
                </a:moveTo>
                <a:lnTo>
                  <a:pt x="1252893" y="91846"/>
                </a:lnTo>
                <a:lnTo>
                  <a:pt x="1217803" y="166090"/>
                </a:lnTo>
                <a:lnTo>
                  <a:pt x="1218806" y="91744"/>
                </a:lnTo>
                <a:lnTo>
                  <a:pt x="1165745" y="91744"/>
                </a:lnTo>
                <a:lnTo>
                  <a:pt x="1153541" y="91744"/>
                </a:lnTo>
                <a:lnTo>
                  <a:pt x="1130808" y="91795"/>
                </a:lnTo>
                <a:lnTo>
                  <a:pt x="1139291" y="61988"/>
                </a:lnTo>
                <a:lnTo>
                  <a:pt x="1074762" y="61988"/>
                </a:lnTo>
                <a:lnTo>
                  <a:pt x="1039787" y="184289"/>
                </a:lnTo>
                <a:lnTo>
                  <a:pt x="1037742" y="191198"/>
                </a:lnTo>
                <a:lnTo>
                  <a:pt x="1037005" y="197332"/>
                </a:lnTo>
                <a:lnTo>
                  <a:pt x="1037005" y="202996"/>
                </a:lnTo>
                <a:lnTo>
                  <a:pt x="1038428" y="212382"/>
                </a:lnTo>
                <a:lnTo>
                  <a:pt x="1043000" y="219608"/>
                </a:lnTo>
                <a:lnTo>
                  <a:pt x="1051128" y="224256"/>
                </a:lnTo>
                <a:lnTo>
                  <a:pt x="1063244" y="225894"/>
                </a:lnTo>
                <a:lnTo>
                  <a:pt x="1120749" y="225894"/>
                </a:lnTo>
                <a:lnTo>
                  <a:pt x="1130236" y="192900"/>
                </a:lnTo>
                <a:lnTo>
                  <a:pt x="1107706" y="192900"/>
                </a:lnTo>
                <a:lnTo>
                  <a:pt x="1105204" y="190944"/>
                </a:lnTo>
                <a:lnTo>
                  <a:pt x="1105204" y="181813"/>
                </a:lnTo>
                <a:lnTo>
                  <a:pt x="1106195" y="176860"/>
                </a:lnTo>
                <a:lnTo>
                  <a:pt x="1107452" y="172948"/>
                </a:lnTo>
                <a:lnTo>
                  <a:pt x="1121956" y="122008"/>
                </a:lnTo>
                <a:lnTo>
                  <a:pt x="1156360" y="122008"/>
                </a:lnTo>
                <a:lnTo>
                  <a:pt x="1166063" y="225894"/>
                </a:lnTo>
                <a:lnTo>
                  <a:pt x="1164488" y="233730"/>
                </a:lnTo>
                <a:lnTo>
                  <a:pt x="1161821" y="238163"/>
                </a:lnTo>
                <a:lnTo>
                  <a:pt x="1151343" y="242811"/>
                </a:lnTo>
                <a:lnTo>
                  <a:pt x="1133843" y="242138"/>
                </a:lnTo>
                <a:lnTo>
                  <a:pt x="1123581" y="278638"/>
                </a:lnTo>
                <a:lnTo>
                  <a:pt x="1167625" y="278638"/>
                </a:lnTo>
                <a:lnTo>
                  <a:pt x="1184935" y="276186"/>
                </a:lnTo>
                <a:lnTo>
                  <a:pt x="1199057" y="268655"/>
                </a:lnTo>
                <a:lnTo>
                  <a:pt x="1211783" y="255778"/>
                </a:lnTo>
                <a:lnTo>
                  <a:pt x="1224876" y="237286"/>
                </a:lnTo>
                <a:lnTo>
                  <a:pt x="1318895" y="918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685271"/>
            <a:ext cx="6858000" cy="3753485"/>
          </a:xfrm>
          <a:custGeom>
            <a:avLst/>
            <a:gdLst/>
            <a:ahLst/>
            <a:cxnLst/>
            <a:rect l="l" t="t" r="r" b="b"/>
            <a:pathLst>
              <a:path w="6858000" h="3753484">
                <a:moveTo>
                  <a:pt x="6858000" y="0"/>
                </a:moveTo>
                <a:lnTo>
                  <a:pt x="0" y="0"/>
                </a:lnTo>
                <a:lnTo>
                  <a:pt x="0" y="3753129"/>
                </a:lnTo>
                <a:lnTo>
                  <a:pt x="6858000" y="3753129"/>
                </a:lnTo>
                <a:lnTo>
                  <a:pt x="6858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74837" y="5013960"/>
            <a:ext cx="4764405" cy="3111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Dependent</a:t>
            </a:r>
            <a:r>
              <a:rPr sz="1000" b="1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1000" b="1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care </a:t>
            </a:r>
            <a:r>
              <a:rPr sz="1000" b="1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expenses</a:t>
            </a:r>
            <a:endParaRPr sz="1000" dirty="0">
              <a:latin typeface="Fidelity Sans Lt" panose="020B0303030202020204" pitchFamily="34" charset="0"/>
              <a:cs typeface="Fidelity Sans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000" dirty="0">
              <a:latin typeface="Fidelity Sans Lt" panose="020B0303030202020204" pitchFamily="34" charset="0"/>
              <a:cs typeface="Fidelity Sans"/>
            </a:endParaRPr>
          </a:p>
          <a:p>
            <a:pPr marL="12700" marR="5080">
              <a:lnSpc>
                <a:spcPct val="100000"/>
              </a:lnSpc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Use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FSA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reimburse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yourself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certain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qualified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expenses,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as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allowed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by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IRS. Examples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include: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4785" indent="-172085">
              <a:lnSpc>
                <a:spcPct val="100000"/>
              </a:lnSpc>
              <a:buFont typeface="Arial"/>
              <a:buChar char="•"/>
              <a:tabLst>
                <a:tab pos="184785" algn="l"/>
              </a:tabLst>
            </a:pP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Babysitting</a:t>
            </a:r>
            <a:r>
              <a:rPr sz="1000" spc="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(work-related)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4785" indent="-17208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84785" algn="l"/>
              </a:tabLst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Before-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after-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school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programs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4785" indent="-17208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84785" algn="l"/>
              </a:tabLst>
            </a:pP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Licensed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nursery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schools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4785" indent="-17208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84785" algn="l"/>
              </a:tabLst>
            </a:pP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Qualified</a:t>
            </a:r>
            <a:r>
              <a:rPr sz="10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childcare</a:t>
            </a:r>
            <a:r>
              <a:rPr sz="1000" spc="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centers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4785" indent="-17208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84785" algn="l"/>
              </a:tabLst>
            </a:pP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Custodial</a:t>
            </a:r>
            <a:r>
              <a:rPr sz="10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elder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(work-related)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4785" indent="-17208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84785" algn="l"/>
              </a:tabLst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Elder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(while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work,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enable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work,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look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work)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4785" indent="-17208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84785" algn="l"/>
              </a:tabLst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Sick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childcare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4785" indent="-17208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84785" algn="l"/>
              </a:tabLst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Summer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camps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(for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children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under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age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13)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4785" indent="-17208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84785" algn="l"/>
              </a:tabLst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Preschool</a:t>
            </a:r>
            <a:r>
              <a:rPr sz="1000" spc="-4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tuition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2700" marR="396875" indent="-635">
              <a:lnSpc>
                <a:spcPct val="100000"/>
              </a:lnSpc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This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list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not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meant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all-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inclusive.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complete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list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care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expenses,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refer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u="sng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IRS </a:t>
            </a:r>
            <a:r>
              <a:rPr sz="1000" u="sng" spc="-10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Publication</a:t>
            </a:r>
            <a:r>
              <a:rPr sz="1000" u="sng" spc="-5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 </a:t>
            </a:r>
            <a:r>
              <a:rPr sz="1000" u="sng" spc="-20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503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41312"/>
            <a:ext cx="1637411" cy="24942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55300" y="180181"/>
            <a:ext cx="10007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Fidelity Sans"/>
                <a:cs typeface="Fidelity Sans"/>
              </a:rPr>
              <a:t>Overview</a:t>
            </a:r>
            <a:r>
              <a:rPr sz="900" b="1" spc="-5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900" b="1" dirty="0">
                <a:solidFill>
                  <a:srgbClr val="FFFFFF"/>
                </a:solidFill>
                <a:latin typeface="Fidelity Sans"/>
                <a:cs typeface="Fidelity Sans"/>
              </a:rPr>
              <a:t>&amp;</a:t>
            </a:r>
            <a:r>
              <a:rPr sz="900" b="1" spc="-25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900" b="1" spc="-20" dirty="0">
                <a:solidFill>
                  <a:srgbClr val="FFFFFF"/>
                </a:solidFill>
                <a:latin typeface="Fidelity Sans"/>
                <a:cs typeface="Fidelity Sans"/>
              </a:rPr>
              <a:t>FAQs</a:t>
            </a:r>
            <a:endParaRPr sz="900">
              <a:latin typeface="Fidelity Sans"/>
              <a:cs typeface="Fidelity Sans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3405" y="4779836"/>
            <a:ext cx="840739" cy="8407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42682"/>
            <a:ext cx="6858000" cy="3529329"/>
            <a:chOff x="0" y="1042682"/>
            <a:chExt cx="6858000" cy="3529329"/>
          </a:xfrm>
        </p:grpSpPr>
        <p:sp>
          <p:nvSpPr>
            <p:cNvPr id="3" name="object 3"/>
            <p:cNvSpPr/>
            <p:nvPr/>
          </p:nvSpPr>
          <p:spPr>
            <a:xfrm>
              <a:off x="0" y="1042682"/>
              <a:ext cx="6858000" cy="3529329"/>
            </a:xfrm>
            <a:custGeom>
              <a:avLst/>
              <a:gdLst/>
              <a:ahLst/>
              <a:cxnLst/>
              <a:rect l="l" t="t" r="r" b="b"/>
              <a:pathLst>
                <a:path w="6858000" h="3529329">
                  <a:moveTo>
                    <a:pt x="6858000" y="0"/>
                  </a:moveTo>
                  <a:lnTo>
                    <a:pt x="0" y="0"/>
                  </a:lnTo>
                  <a:lnTo>
                    <a:pt x="0" y="3529317"/>
                  </a:lnTo>
                  <a:lnTo>
                    <a:pt x="6858000" y="3529317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011" y="1164196"/>
              <a:ext cx="840737" cy="84073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370558" y="1086049"/>
            <a:ext cx="4629150" cy="6242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Plan</a:t>
            </a:r>
            <a:r>
              <a:rPr sz="1400" spc="-5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spc="-1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ahead</a:t>
            </a:r>
            <a:endParaRPr sz="1400" dirty="0">
              <a:latin typeface="Fidelity Sans Lt" panose="020B0303030202020204" pitchFamily="34" charset="0"/>
              <a:cs typeface="Fidelity Sans Light"/>
            </a:endParaRPr>
          </a:p>
          <a:p>
            <a:pPr marL="22860" marR="140970">
              <a:lnSpc>
                <a:spcPct val="100000"/>
              </a:lnSpc>
              <a:spcBef>
                <a:spcPts val="1255"/>
              </a:spcBef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Before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enroll,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must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first</a:t>
            </a:r>
            <a:r>
              <a:rPr sz="1000" spc="-4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decide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how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much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want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contribute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account. You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will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want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spend</a:t>
            </a:r>
            <a:r>
              <a:rPr sz="1000" spc="-4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time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estimating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anticipated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qualified dependent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year.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7145">
              <a:lnSpc>
                <a:spcPct val="100000"/>
              </a:lnSpc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000" spc="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FSA</a:t>
            </a:r>
            <a:r>
              <a:rPr sz="1000" spc="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elections</a:t>
            </a:r>
            <a:r>
              <a:rPr sz="1000" spc="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are</a:t>
            </a:r>
            <a:r>
              <a:rPr sz="1000" spc="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made</a:t>
            </a:r>
            <a:r>
              <a:rPr sz="1000" spc="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per</a:t>
            </a:r>
            <a:r>
              <a:rPr sz="1000" spc="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plan</a:t>
            </a:r>
            <a:r>
              <a:rPr sz="1000" spc="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year.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94945" marR="172720" indent="-17272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94945" algn="l"/>
              </a:tabLst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funds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contribute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don’t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roll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over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from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year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year.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Typically,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will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forfeit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any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funds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left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FSA after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end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plan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year.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94945" indent="-172085">
              <a:lnSpc>
                <a:spcPct val="100000"/>
              </a:lnSpc>
              <a:spcBef>
                <a:spcPts val="600"/>
              </a:spcBef>
              <a:buClr>
                <a:srgbClr val="4B4B4B"/>
              </a:buClr>
              <a:buFont typeface="Arial"/>
              <a:buChar char="•"/>
              <a:tabLst>
                <a:tab pos="194945" algn="l"/>
              </a:tabLst>
            </a:pP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&lt;A</a:t>
            </a:r>
            <a:r>
              <a:rPr sz="1000" spc="-1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grace</a:t>
            </a:r>
            <a:r>
              <a:rPr sz="1000" spc="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period</a:t>
            </a:r>
            <a:r>
              <a:rPr sz="1000" spc="-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allows</a:t>
            </a:r>
            <a:r>
              <a:rPr sz="1000" spc="-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additional</a:t>
            </a:r>
            <a:r>
              <a:rPr sz="1000" spc="-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time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1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incur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qualified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expenses.</a:t>
            </a:r>
            <a:r>
              <a:rPr sz="10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View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94945">
              <a:lnSpc>
                <a:spcPct val="100000"/>
              </a:lnSpc>
            </a:pP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plan</a:t>
            </a:r>
            <a:r>
              <a:rPr sz="10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details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more</a:t>
            </a:r>
            <a:r>
              <a:rPr sz="1000" spc="-1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information.&gt;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9050">
              <a:lnSpc>
                <a:spcPct val="100000"/>
              </a:lnSpc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You’ll</a:t>
            </a:r>
            <a:r>
              <a:rPr sz="1000" spc="-7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need</a:t>
            </a:r>
            <a:r>
              <a:rPr sz="1000" spc="-7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114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make</a:t>
            </a:r>
            <a:r>
              <a:rPr sz="10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sure</a:t>
            </a:r>
            <a:r>
              <a:rPr sz="10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</a:t>
            </a:r>
            <a:r>
              <a:rPr sz="1000" spc="-114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000" spc="-8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qualify</a:t>
            </a:r>
            <a:r>
              <a:rPr sz="1000" spc="-6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114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FSA</a:t>
            </a:r>
            <a:r>
              <a:rPr sz="1000" spc="-9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spending.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94945" marR="354330" indent="-17272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94945" algn="l"/>
              </a:tabLst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It's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important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ensure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that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funds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being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used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from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-4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FSA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are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qualified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expenses.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should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consider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saving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receipts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and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tracking payments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reimbursements.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Receipts</a:t>
            </a:r>
            <a:r>
              <a:rPr sz="10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should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include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provider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name,</a:t>
            </a:r>
            <a:r>
              <a:rPr sz="1000" spc="-5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provider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Tax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ID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number</a:t>
            </a:r>
            <a:r>
              <a:rPr sz="1000" spc="-6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(or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Social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Security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Number),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provider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contact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information,</a:t>
            </a:r>
            <a:r>
              <a:rPr sz="10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name,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service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dates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(begin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end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dates),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description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of the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service,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amount.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470"/>
              </a:spcBef>
              <a:buClr>
                <a:srgbClr val="4B4B4B"/>
              </a:buClr>
              <a:buFont typeface="Arial"/>
              <a:buChar char="•"/>
            </a:pP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Easy</a:t>
            </a:r>
            <a:r>
              <a:rPr sz="1400" spc="-5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400" spc="-10" dirty="0">
                <a:solidFill>
                  <a:srgbClr val="0E853E"/>
                </a:solidFill>
                <a:latin typeface="Fidelity Sans Lt" panose="020B0303030202020204" pitchFamily="34" charset="0"/>
                <a:cs typeface="Fidelity Sans Light"/>
              </a:rPr>
              <a:t>access</a:t>
            </a:r>
            <a:endParaRPr sz="1400" dirty="0">
              <a:latin typeface="Fidelity Sans Lt" panose="020B0303030202020204" pitchFamily="34" charset="0"/>
              <a:cs typeface="Fidelity Sans Light"/>
            </a:endParaRPr>
          </a:p>
          <a:p>
            <a:pPr marL="12700" marR="225425">
              <a:lnSpc>
                <a:spcPct val="100000"/>
              </a:lnSpc>
              <a:spcBef>
                <a:spcPts val="1185"/>
              </a:spcBef>
            </a:pP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can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submit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FSA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claims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as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often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as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qualified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are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incurred.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must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incurred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during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plan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year,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&lt;unless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there</a:t>
            </a:r>
            <a:r>
              <a:rPr sz="10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10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5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grace period,&gt;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any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reimbursements</a:t>
            </a:r>
            <a:r>
              <a:rPr sz="1000" spc="-4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must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requested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before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end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of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run-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out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period.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9865" marR="22225" indent="-17272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89865" algn="l"/>
              </a:tabLst>
            </a:pP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Reimburse</a:t>
            </a:r>
            <a:r>
              <a:rPr sz="1000" spc="-4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yourself:</a:t>
            </a:r>
            <a:r>
              <a:rPr sz="1000" spc="-18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 can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submit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claim</a:t>
            </a:r>
            <a:r>
              <a:rPr sz="10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by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logging</a:t>
            </a:r>
            <a:r>
              <a:rPr sz="1000" spc="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in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to</a:t>
            </a:r>
            <a:r>
              <a:rPr sz="10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u="sng" spc="-10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3"/>
              </a:rPr>
              <a:t>NetBenefits®</a:t>
            </a:r>
            <a:r>
              <a:rPr sz="1000" spc="-20" dirty="0">
                <a:solidFill>
                  <a:srgbClr val="00556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and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selecting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“Flexible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spending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10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reimbursement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accounts.”</a:t>
            </a:r>
            <a:r>
              <a:rPr sz="1000" spc="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From</a:t>
            </a:r>
            <a:r>
              <a:rPr sz="10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there,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select “Reimburse</a:t>
            </a:r>
            <a:r>
              <a:rPr sz="10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yourself.”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You can request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check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disbursement</a:t>
            </a:r>
            <a:r>
              <a:rPr sz="1000" spc="-3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link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 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bank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account</a:t>
            </a:r>
            <a:r>
              <a:rPr sz="1000" spc="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faster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transfers.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Reimbursements</a:t>
            </a:r>
            <a:r>
              <a:rPr sz="10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can</a:t>
            </a:r>
            <a:r>
              <a:rPr sz="1000" spc="-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only be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processed</a:t>
            </a:r>
            <a:r>
              <a:rPr sz="1000" spc="-1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for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expenses</a:t>
            </a:r>
            <a:r>
              <a:rPr sz="1000" spc="-3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that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have</a:t>
            </a:r>
            <a:r>
              <a:rPr sz="10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already</a:t>
            </a:r>
            <a:r>
              <a:rPr sz="10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been</a:t>
            </a:r>
            <a:r>
              <a:rPr sz="10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 Light"/>
              </a:rPr>
              <a:t> incurred.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>
              <a:lnSpc>
                <a:spcPct val="100000"/>
              </a:lnSpc>
              <a:spcBef>
                <a:spcPts val="530"/>
              </a:spcBef>
              <a:buClr>
                <a:srgbClr val="4B4B4B"/>
              </a:buClr>
              <a:buFont typeface="Arial"/>
              <a:buChar char="•"/>
            </a:pPr>
            <a:endParaRPr sz="1000" dirty="0">
              <a:latin typeface="Fidelity Sans Lt" panose="020B0303030202020204" pitchFamily="34" charset="0"/>
              <a:cs typeface="Fidelity Sans Light"/>
            </a:endParaRPr>
          </a:p>
          <a:p>
            <a:pPr marL="189865" marR="43180" indent="-172720">
              <a:lnSpc>
                <a:spcPct val="100000"/>
              </a:lnSpc>
              <a:buClr>
                <a:srgbClr val="4B4B4B"/>
              </a:buClr>
              <a:buFont typeface="Arial"/>
              <a:buChar char="•"/>
              <a:tabLst>
                <a:tab pos="189865" algn="l"/>
              </a:tabLst>
            </a:pPr>
            <a:r>
              <a:rPr sz="10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&lt;Debitcard:</a:t>
            </a:r>
            <a:r>
              <a:rPr sz="1000" spc="-15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5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debit</a:t>
            </a:r>
            <a:r>
              <a:rPr sz="1000" spc="-5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card</a:t>
            </a:r>
            <a:r>
              <a:rPr sz="1000" spc="-1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can</a:t>
            </a:r>
            <a:r>
              <a:rPr sz="10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000" spc="-5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used</a:t>
            </a:r>
            <a:r>
              <a:rPr sz="10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for</a:t>
            </a:r>
            <a:r>
              <a:rPr sz="1000" spc="-4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dependent</a:t>
            </a:r>
            <a:r>
              <a:rPr sz="1000" spc="-4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care</a:t>
            </a:r>
            <a:r>
              <a:rPr sz="1000" spc="-4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FSA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expenses.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When</a:t>
            </a:r>
            <a:r>
              <a:rPr sz="10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using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debit</a:t>
            </a:r>
            <a:r>
              <a:rPr sz="1000" spc="-4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card,</a:t>
            </a:r>
            <a:r>
              <a:rPr sz="10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only</a:t>
            </a:r>
            <a:r>
              <a:rPr sz="10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cash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available in</a:t>
            </a:r>
            <a:r>
              <a:rPr sz="1000" spc="-4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account</a:t>
            </a:r>
            <a:r>
              <a:rPr sz="1000" spc="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at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time</a:t>
            </a:r>
            <a:r>
              <a:rPr sz="1000" spc="5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10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purchase</a:t>
            </a:r>
            <a:r>
              <a:rPr sz="10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can</a:t>
            </a:r>
            <a:r>
              <a:rPr sz="10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be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used.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When</a:t>
            </a:r>
            <a:r>
              <a:rPr sz="10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necessary,</a:t>
            </a:r>
            <a:r>
              <a:rPr sz="1000" spc="-1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receipts</a:t>
            </a:r>
            <a:r>
              <a:rPr sz="10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can be</a:t>
            </a:r>
            <a:r>
              <a:rPr sz="10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easily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uploaded</a:t>
            </a:r>
            <a:r>
              <a:rPr sz="1000" spc="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10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to </a:t>
            </a:r>
            <a:r>
              <a:rPr sz="1000" u="sng" spc="-10" dirty="0">
                <a:solidFill>
                  <a:srgbClr val="00556F"/>
                </a:solidFill>
                <a:uFill>
                  <a:solidFill>
                    <a:srgbClr val="00556F"/>
                  </a:solidFill>
                </a:uFill>
                <a:latin typeface="Fidelity Sans Lt" panose="020B0303030202020204" pitchFamily="34" charset="0"/>
                <a:cs typeface="Fidelity Sans Light"/>
                <a:hlinkClick r:id="rId4"/>
              </a:rPr>
              <a:t>NetBenefits</a:t>
            </a:r>
            <a:r>
              <a:rPr sz="10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.&gt;</a:t>
            </a:r>
            <a:endParaRPr sz="1000" dirty="0">
              <a:latin typeface="Fidelity Sans Lt" panose="020B0303030202020204" pitchFamily="34" charset="0"/>
              <a:cs typeface="Fidelity Sans Light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3011" y="4762173"/>
            <a:ext cx="840737" cy="84073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26763" y="384770"/>
            <a:ext cx="2206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Fidelity Sans"/>
                <a:cs typeface="Fidelity Sans"/>
              </a:rPr>
              <a:t>Dependent</a:t>
            </a:r>
            <a:r>
              <a:rPr sz="1800" spc="-40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dirty="0">
                <a:solidFill>
                  <a:srgbClr val="FFFFFF"/>
                </a:solidFill>
                <a:latin typeface="Fidelity Sans"/>
                <a:cs typeface="Fidelity Sans"/>
              </a:rPr>
              <a:t>care</a:t>
            </a:r>
            <a:r>
              <a:rPr sz="1800" spc="-75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Fidelity Sans"/>
                <a:cs typeface="Fidelity Sans"/>
              </a:rPr>
              <a:t>FSA</a:t>
            </a:r>
            <a:endParaRPr sz="1800">
              <a:latin typeface="Fidelity Sans"/>
              <a:cs typeface="Fidelity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123821"/>
              </p:ext>
            </p:extLst>
          </p:nvPr>
        </p:nvGraphicFramePr>
        <p:xfrm>
          <a:off x="487838" y="1864704"/>
          <a:ext cx="5977254" cy="6245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0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7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635">
                <a:tc>
                  <a:txBody>
                    <a:bodyPr/>
                    <a:lstStyle/>
                    <a:p>
                      <a:pPr marL="71755" marR="4178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Who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qualifies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as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an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eligible</a:t>
                      </a:r>
                      <a:r>
                        <a:rPr sz="11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dependent?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905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0" marR="18859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eligible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is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any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under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age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13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dependent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who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is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incapable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taking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themselves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who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lives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home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more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than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half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year.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2540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805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How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do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participate</a:t>
                      </a:r>
                      <a:r>
                        <a:rPr sz="11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in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a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dependent</a:t>
                      </a:r>
                      <a:r>
                        <a:rPr sz="11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care</a:t>
                      </a:r>
                      <a:r>
                        <a:rPr sz="11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FSA?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384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740" marR="45720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must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elect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participate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during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employer’s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Annual Enrollment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as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result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qualifying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life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event.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Contact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benefits administrator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more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information.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84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 marL="71755" marR="248285">
                        <a:lnSpc>
                          <a:spcPct val="107300"/>
                        </a:lnSpc>
                        <a:spcBef>
                          <a:spcPts val="990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How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can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set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up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direct deposit?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257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0" marR="7112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add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direct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deposit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(via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bank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account)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all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flexible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spending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reimbursement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accounts by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going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u="sng" spc="-10" dirty="0">
                          <a:solidFill>
                            <a:srgbClr val="00556F"/>
                          </a:solidFill>
                          <a:uFill>
                            <a:solidFill>
                              <a:srgbClr val="00556F"/>
                            </a:solidFill>
                          </a:uFill>
                          <a:latin typeface="Fidelity Sans Lt" panose="020B0303030202020204" pitchFamily="34" charset="0"/>
                          <a:cs typeface="Fidelity Sans Light"/>
                          <a:hlinkClick r:id="rId2"/>
                        </a:rPr>
                        <a:t>NetBenefits</a:t>
                      </a:r>
                      <a:r>
                        <a:rPr sz="1000" spc="-25" dirty="0">
                          <a:solidFill>
                            <a:srgbClr val="00556F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selecting “Flexible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spending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reimbursement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accounts.”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select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“Link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bank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account”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follow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prompts.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84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 marL="71755" marR="486409">
                        <a:lnSpc>
                          <a:spcPct val="107300"/>
                        </a:lnSpc>
                        <a:spcBef>
                          <a:spcPts val="990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When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is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my</a:t>
                      </a:r>
                      <a:r>
                        <a:rPr sz="11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money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available?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257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0" marR="28892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Money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is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available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as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it's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contributed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account,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typically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each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payroll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cycle.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Once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submit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claim,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review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occurs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within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2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business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days,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reimbursement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take as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little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as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3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business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days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through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direct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deposit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once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is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approved.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84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 marL="71755" marR="71120">
                        <a:lnSpc>
                          <a:spcPct val="107300"/>
                        </a:lnSpc>
                        <a:spcBef>
                          <a:spcPts val="990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Does</a:t>
                      </a:r>
                      <a:r>
                        <a:rPr sz="11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money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carry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over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at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the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end</a:t>
                      </a:r>
                      <a:r>
                        <a:rPr sz="11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of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the plan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year?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257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0" marR="30924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</a:t>
                      </a:r>
                      <a:r>
                        <a:rPr sz="1000" spc="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elections,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payments,</a:t>
                      </a:r>
                      <a:r>
                        <a:rPr sz="1000" spc="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reimbursements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are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made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per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plan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year.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will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generally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forfeit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any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money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left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dependent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after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end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plan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year.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Contact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benefits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administrator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more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information.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84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4805">
                <a:tc>
                  <a:txBody>
                    <a:bodyPr/>
                    <a:lstStyle/>
                    <a:p>
                      <a:pPr marL="71755" marR="165100">
                        <a:lnSpc>
                          <a:spcPct val="107300"/>
                        </a:lnSpc>
                        <a:spcBef>
                          <a:spcPts val="990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What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happens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if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terminate</a:t>
                      </a:r>
                      <a:r>
                        <a:rPr sz="11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employment?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257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0" marR="15938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Because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is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owned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by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employer,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any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remaining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funds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</a:t>
                      </a:r>
                      <a:r>
                        <a:rPr sz="1000" spc="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will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forfeited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back</a:t>
                      </a:r>
                      <a:r>
                        <a:rPr sz="1000" spc="5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employer.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Most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employers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offer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run-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out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period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submit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claims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qualified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expenses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incurred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while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were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still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actively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employed.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employer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determines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length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run-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out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period.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After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run-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out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period,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any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remaining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money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will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forfeited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back to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employer.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Contact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benefits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administrator for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more</a:t>
                      </a:r>
                      <a:r>
                        <a:rPr sz="1000" spc="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information.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84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0" y="932827"/>
            <a:ext cx="6858000" cy="658495"/>
          </a:xfrm>
          <a:custGeom>
            <a:avLst/>
            <a:gdLst/>
            <a:ahLst/>
            <a:cxnLst/>
            <a:rect l="l" t="t" r="r" b="b"/>
            <a:pathLst>
              <a:path w="6858000" h="658494">
                <a:moveTo>
                  <a:pt x="6858000" y="0"/>
                </a:moveTo>
                <a:lnTo>
                  <a:pt x="0" y="0"/>
                </a:lnTo>
                <a:lnTo>
                  <a:pt x="0" y="658139"/>
                </a:lnTo>
                <a:lnTo>
                  <a:pt x="6858000" y="658139"/>
                </a:lnTo>
                <a:lnTo>
                  <a:pt x="6858000" y="0"/>
                </a:lnTo>
                <a:close/>
              </a:path>
            </a:pathLst>
          </a:custGeom>
          <a:solidFill>
            <a:srgbClr val="E6E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50518" y="1134897"/>
            <a:ext cx="235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Frequently</a:t>
            </a:r>
            <a:r>
              <a:rPr sz="1400" b="1" spc="-30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asked</a:t>
            </a:r>
            <a:r>
              <a:rPr sz="1400" b="1" spc="-25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spc="-10" dirty="0">
                <a:solidFill>
                  <a:srgbClr val="393939"/>
                </a:solidFill>
                <a:latin typeface="Fidelity Sans"/>
                <a:cs typeface="Fidelity Sans"/>
              </a:rPr>
              <a:t>questions</a:t>
            </a:r>
            <a:endParaRPr sz="1400">
              <a:latin typeface="Fidelity Sans"/>
              <a:cs typeface="Fidelity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7845" y="1045667"/>
            <a:ext cx="432434" cy="432434"/>
            <a:chOff x="487845" y="1045667"/>
            <a:chExt cx="432434" cy="4324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845" y="1045667"/>
              <a:ext cx="432434" cy="4324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2952" y="1161324"/>
              <a:ext cx="262201" cy="20114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6758" y="384759"/>
            <a:ext cx="2206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Fidelity Sans"/>
                <a:cs typeface="Fidelity Sans"/>
              </a:rPr>
              <a:t>Dependent</a:t>
            </a:r>
            <a:r>
              <a:rPr sz="1800" spc="-40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dirty="0">
                <a:solidFill>
                  <a:srgbClr val="FFFFFF"/>
                </a:solidFill>
                <a:latin typeface="Fidelity Sans"/>
                <a:cs typeface="Fidelity Sans"/>
              </a:rPr>
              <a:t>care</a:t>
            </a:r>
            <a:r>
              <a:rPr sz="1800" spc="-75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Fidelity Sans"/>
                <a:cs typeface="Fidelity Sans"/>
              </a:rPr>
              <a:t>FSA</a:t>
            </a:r>
            <a:endParaRPr sz="1800">
              <a:latin typeface="Fidelity Sans"/>
              <a:cs typeface="Fidelity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591300"/>
              </p:ext>
            </p:extLst>
          </p:nvPr>
        </p:nvGraphicFramePr>
        <p:xfrm>
          <a:off x="408838" y="1828729"/>
          <a:ext cx="6040755" cy="57188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4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6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6469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Can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set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up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recurring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  <a:p>
                      <a:pPr marL="71755" marR="155575">
                        <a:lnSpc>
                          <a:spcPct val="107000"/>
                        </a:lnSpc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reimbursements</a:t>
                      </a:r>
                      <a:r>
                        <a:rPr sz="11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for</a:t>
                      </a:r>
                      <a:r>
                        <a:rPr sz="11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my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dependent</a:t>
                      </a:r>
                      <a:r>
                        <a:rPr sz="1100" spc="-5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care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provider?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905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005" marR="18161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Yes.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enter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recurring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claims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u="sng" spc="-10" dirty="0">
                          <a:solidFill>
                            <a:srgbClr val="00556F"/>
                          </a:solidFill>
                          <a:uFill>
                            <a:solidFill>
                              <a:srgbClr val="00556F"/>
                            </a:solidFill>
                          </a:uFill>
                          <a:latin typeface="Fidelity Sans Lt" panose="020B0303030202020204" pitchFamily="34" charset="0"/>
                          <a:cs typeface="Fidelity Sans Light"/>
                          <a:hlinkClick r:id="rId2"/>
                        </a:rPr>
                        <a:t>NetBenefits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,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eliminating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need to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file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reimbursement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each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claim.</a:t>
                      </a:r>
                      <a:r>
                        <a:rPr sz="1000" spc="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Recurring</a:t>
                      </a:r>
                      <a:r>
                        <a:rPr sz="1000" spc="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claims</a:t>
                      </a:r>
                      <a:r>
                        <a:rPr sz="1000" spc="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are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input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with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applicable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information,</a:t>
                      </a:r>
                      <a:r>
                        <a:rPr sz="1000" spc="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including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length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 time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that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recurring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should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filed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.</a:t>
                      </a:r>
                      <a:endParaRPr sz="10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2540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1135">
                <a:tc>
                  <a:txBody>
                    <a:bodyPr/>
                    <a:lstStyle/>
                    <a:p>
                      <a:pPr marL="71755" marR="169545">
                        <a:lnSpc>
                          <a:spcPct val="107100"/>
                        </a:lnSpc>
                        <a:spcBef>
                          <a:spcPts val="994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What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do</a:t>
                      </a:r>
                      <a:r>
                        <a:rPr sz="11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do</a:t>
                      </a:r>
                      <a:r>
                        <a:rPr sz="11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if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requested</a:t>
                      </a:r>
                      <a:r>
                        <a:rPr sz="11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dependent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care</a:t>
                      </a:r>
                      <a:r>
                        <a:rPr sz="11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FSA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funds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in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error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or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a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provider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refunds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me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for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an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expense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that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paid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for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with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my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dependent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care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FSA?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26364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 marR="40132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funds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refunded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via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check,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along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with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number,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standard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address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 notifications.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may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also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contact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our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call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center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corresponding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denied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so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that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can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repay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claim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within </a:t>
                      </a:r>
                      <a:r>
                        <a:rPr sz="1000" u="sng" spc="-10" dirty="0">
                          <a:solidFill>
                            <a:srgbClr val="00556F"/>
                          </a:solidFill>
                          <a:uFill>
                            <a:solidFill>
                              <a:srgbClr val="00556F"/>
                            </a:solidFill>
                          </a:uFill>
                          <a:latin typeface="Fidelity Sans Lt" panose="020B0303030202020204" pitchFamily="34" charset="0"/>
                          <a:cs typeface="Fidelity Sans Light"/>
                          <a:hlinkClick r:id="rId2"/>
                        </a:rPr>
                        <a:t>NetBenefits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.</a:t>
                      </a:r>
                      <a:endParaRPr sz="100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84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204">
                <a:tc>
                  <a:txBody>
                    <a:bodyPr/>
                    <a:lstStyle/>
                    <a:p>
                      <a:pPr marL="71755" marR="250190">
                        <a:lnSpc>
                          <a:spcPct val="107300"/>
                        </a:lnSpc>
                        <a:spcBef>
                          <a:spcPts val="990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How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much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will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really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save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in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taxes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by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contributing</a:t>
                      </a:r>
                      <a:r>
                        <a:rPr sz="11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to</a:t>
                      </a:r>
                      <a:r>
                        <a:rPr sz="11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a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dependent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care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FSA?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257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005" marR="36766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Generally,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contributions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 make to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dependent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are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not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subject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federal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Social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Security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taxes.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most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instances,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there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are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no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state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taxes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taken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out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either.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Fidelity Sans Lt" panose="020B0303030202020204" pitchFamily="34" charset="0"/>
                        <a:cs typeface="Times New Roman"/>
                      </a:endParaRPr>
                    </a:p>
                    <a:p>
                      <a:pPr marL="1670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amount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may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save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depends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upon: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Fidelity Sans Lt" panose="020B0303030202020204" pitchFamily="34" charset="0"/>
                        <a:cs typeface="Times New Roman"/>
                      </a:endParaRPr>
                    </a:p>
                    <a:p>
                      <a:pPr marL="339090" indent="-172085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amount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put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into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 marL="339090" marR="645795" indent="-1727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39090" algn="l"/>
                        </a:tabLst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tax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percentage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you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would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normally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that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money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(your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tax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bracket).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Fidelity Sans Lt" panose="020B0303030202020204" pitchFamily="34" charset="0"/>
                        <a:cs typeface="Times New Roman"/>
                      </a:endParaRPr>
                    </a:p>
                    <a:p>
                      <a:pPr marL="167005" marR="22161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Let’s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say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want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$2,000</a:t>
                      </a:r>
                      <a:r>
                        <a:rPr sz="1000" spc="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taken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out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paycheck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this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year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put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into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FSA.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money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direct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is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taken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out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check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before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taxes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are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taken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out.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That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reduces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taxable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income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by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$2,000.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Fidelity Sans Lt" panose="020B0303030202020204" pitchFamily="34" charset="0"/>
                        <a:cs typeface="Times New Roman"/>
                      </a:endParaRPr>
                    </a:p>
                    <a:p>
                      <a:pPr marL="167005" marR="16891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Let’s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say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normally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30%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4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federal,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Social Security,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state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taxes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income.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this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example,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would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tax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savings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of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30%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$2,000.</a:t>
                      </a:r>
                      <a:r>
                        <a:rPr sz="1000" spc="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other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words,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could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get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estimated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tax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savings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$600 on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$2,000</a:t>
                      </a:r>
                      <a:r>
                        <a:rPr sz="1000" spc="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directed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 FSA</a:t>
                      </a:r>
                      <a:r>
                        <a:rPr sz="9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.</a:t>
                      </a:r>
                      <a:endParaRPr sz="9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138430" marB="0">
                    <a:lnT w="6350">
                      <a:solidFill>
                        <a:srgbClr val="CFD1CD"/>
                      </a:solidFill>
                      <a:prstDash val="solid"/>
                    </a:lnT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0" y="975360"/>
            <a:ext cx="6858000" cy="658495"/>
          </a:xfrm>
          <a:custGeom>
            <a:avLst/>
            <a:gdLst/>
            <a:ahLst/>
            <a:cxnLst/>
            <a:rect l="l" t="t" r="r" b="b"/>
            <a:pathLst>
              <a:path w="6858000" h="658494">
                <a:moveTo>
                  <a:pt x="6858000" y="0"/>
                </a:moveTo>
                <a:lnTo>
                  <a:pt x="0" y="0"/>
                </a:lnTo>
                <a:lnTo>
                  <a:pt x="0" y="658139"/>
                </a:lnTo>
                <a:lnTo>
                  <a:pt x="6858000" y="658139"/>
                </a:lnTo>
                <a:lnTo>
                  <a:pt x="6858000" y="0"/>
                </a:lnTo>
                <a:close/>
              </a:path>
            </a:pathLst>
          </a:custGeom>
          <a:solidFill>
            <a:srgbClr val="E6E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50518" y="1177429"/>
            <a:ext cx="235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Frequently</a:t>
            </a:r>
            <a:r>
              <a:rPr sz="1400" b="1" spc="-30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asked</a:t>
            </a:r>
            <a:r>
              <a:rPr sz="1400" b="1" spc="-25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spc="-10" dirty="0">
                <a:solidFill>
                  <a:srgbClr val="393939"/>
                </a:solidFill>
                <a:latin typeface="Fidelity Sans"/>
                <a:cs typeface="Fidelity Sans"/>
              </a:rPr>
              <a:t>questions</a:t>
            </a:r>
            <a:endParaRPr sz="1400">
              <a:latin typeface="Fidelity Sans"/>
              <a:cs typeface="Fidelity San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7845" y="1088212"/>
            <a:ext cx="432434" cy="432434"/>
            <a:chOff x="487845" y="1088212"/>
            <a:chExt cx="432434" cy="4324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845" y="1088212"/>
              <a:ext cx="432434" cy="4324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2952" y="1203854"/>
              <a:ext cx="262201" cy="20114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6758" y="384759"/>
            <a:ext cx="2206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Fidelity Sans"/>
                <a:cs typeface="Fidelity Sans"/>
              </a:rPr>
              <a:t>Dependent</a:t>
            </a:r>
            <a:r>
              <a:rPr sz="1800" spc="-40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dirty="0">
                <a:solidFill>
                  <a:srgbClr val="FFFFFF"/>
                </a:solidFill>
                <a:latin typeface="Fidelity Sans"/>
                <a:cs typeface="Fidelity Sans"/>
              </a:rPr>
              <a:t>care</a:t>
            </a:r>
            <a:r>
              <a:rPr sz="1800" spc="-75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Fidelity Sans"/>
                <a:cs typeface="Fidelity Sans"/>
              </a:rPr>
              <a:t>FSA</a:t>
            </a:r>
            <a:endParaRPr sz="1800">
              <a:latin typeface="Fidelity Sans"/>
              <a:cs typeface="Fidelity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75360"/>
            <a:ext cx="6858000" cy="659765"/>
            <a:chOff x="0" y="975360"/>
            <a:chExt cx="6858000" cy="659765"/>
          </a:xfrm>
        </p:grpSpPr>
        <p:sp>
          <p:nvSpPr>
            <p:cNvPr id="3" name="object 3"/>
            <p:cNvSpPr/>
            <p:nvPr/>
          </p:nvSpPr>
          <p:spPr>
            <a:xfrm>
              <a:off x="487838" y="1633960"/>
              <a:ext cx="6040755" cy="0"/>
            </a:xfrm>
            <a:custGeom>
              <a:avLst/>
              <a:gdLst/>
              <a:ahLst/>
              <a:cxnLst/>
              <a:rect l="l" t="t" r="r" b="b"/>
              <a:pathLst>
                <a:path w="6040755">
                  <a:moveTo>
                    <a:pt x="0" y="0"/>
                  </a:moveTo>
                  <a:lnTo>
                    <a:pt x="6040323" y="0"/>
                  </a:lnTo>
                </a:path>
              </a:pathLst>
            </a:custGeom>
            <a:ln w="3175">
              <a:solidFill>
                <a:srgbClr val="CFD1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75360"/>
              <a:ext cx="6858000" cy="658495"/>
            </a:xfrm>
            <a:custGeom>
              <a:avLst/>
              <a:gdLst/>
              <a:ahLst/>
              <a:cxnLst/>
              <a:rect l="l" t="t" r="r" b="b"/>
              <a:pathLst>
                <a:path w="6858000" h="658494">
                  <a:moveTo>
                    <a:pt x="6858000" y="0"/>
                  </a:moveTo>
                  <a:lnTo>
                    <a:pt x="0" y="0"/>
                  </a:lnTo>
                  <a:lnTo>
                    <a:pt x="0" y="658139"/>
                  </a:lnTo>
                  <a:lnTo>
                    <a:pt x="6858000" y="658139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E6E7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767870"/>
              </p:ext>
            </p:extLst>
          </p:nvPr>
        </p:nvGraphicFramePr>
        <p:xfrm>
          <a:off x="487838" y="1764151"/>
          <a:ext cx="6039485" cy="2990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8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90215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How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do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I</a:t>
                      </a:r>
                      <a:r>
                        <a:rPr sz="11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change</a:t>
                      </a:r>
                      <a:r>
                        <a:rPr sz="11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my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  <a:p>
                      <a:pPr marL="71755" marR="434340">
                        <a:lnSpc>
                          <a:spcPct val="107300"/>
                        </a:lnSpc>
                      </a:pPr>
                      <a:r>
                        <a:rPr sz="11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payroll</a:t>
                      </a:r>
                      <a:r>
                        <a:rPr sz="11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 </a:t>
                      </a:r>
                      <a:r>
                        <a:rPr sz="11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"/>
                        </a:rPr>
                        <a:t>deduction amount?</a:t>
                      </a:r>
                      <a:endParaRPr sz="1100">
                        <a:latin typeface="Fidelity Sans Lt" panose="020B0303030202020204" pitchFamily="34" charset="0"/>
                        <a:cs typeface="Fidelity Sans"/>
                      </a:endParaRPr>
                    </a:p>
                  </a:txBody>
                  <a:tcPr marL="0" marR="0" marT="1905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095" marR="1111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Generally,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employer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allows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changes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election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(that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would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turn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update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payroll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deduction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amount)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when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3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5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5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qualifying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life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event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such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as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addition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loss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qualifying dependent.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Changes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made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during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Annual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Enrollment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would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take</a:t>
                      </a:r>
                      <a:r>
                        <a:rPr sz="1000" spc="5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effect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during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following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plan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year.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Contact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benefits</a:t>
                      </a:r>
                      <a:r>
                        <a:rPr sz="1000" spc="5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administrator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more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information.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Fidelity Sans Lt" panose="020B0303030202020204" pitchFamily="34" charset="0"/>
                        <a:cs typeface="Times New Roman"/>
                      </a:endParaRPr>
                    </a:p>
                    <a:p>
                      <a:pPr marL="252095" marR="104139" algn="just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employer</a:t>
                      </a:r>
                      <a:r>
                        <a:rPr sz="1000" spc="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sends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payroll</a:t>
                      </a:r>
                      <a:r>
                        <a:rPr sz="1000" spc="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contributions</a:t>
                      </a:r>
                      <a:r>
                        <a:rPr sz="1000" spc="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us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include in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39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39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FSA.</a:t>
                      </a:r>
                      <a:r>
                        <a:rPr sz="1000" spc="40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&lt;Whatever</a:t>
                      </a:r>
                      <a:r>
                        <a:rPr sz="1000" spc="42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amount</a:t>
                      </a:r>
                      <a:r>
                        <a:rPr sz="1000" spc="425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that</a:t>
                      </a:r>
                      <a:r>
                        <a:rPr sz="1000" spc="425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is</a:t>
                      </a:r>
                      <a:r>
                        <a:rPr sz="1000" spc="4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39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45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account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is</a:t>
                      </a:r>
                      <a:r>
                        <a:rPr sz="1000" spc="-2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available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</a:t>
                      </a:r>
                      <a:r>
                        <a:rPr sz="1000" spc="-2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3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debit</a:t>
                      </a:r>
                      <a:r>
                        <a:rPr sz="1000" spc="-3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card.&gt;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Fidelity Sans Lt" panose="020B0303030202020204" pitchFamily="34" charset="0"/>
                        <a:cs typeface="Times New Roman"/>
                      </a:endParaRPr>
                    </a:p>
                    <a:p>
                      <a:pPr marL="252095" marR="1250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Depending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how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often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4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month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provider,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may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not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have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full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month's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worth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reimbursement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until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after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month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has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passed.</a:t>
                      </a:r>
                      <a:r>
                        <a:rPr sz="1000" spc="2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In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such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situation,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may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need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5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provider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via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another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form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of</a:t>
                      </a:r>
                      <a:r>
                        <a:rPr sz="1000" spc="-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payment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if</a:t>
                      </a:r>
                      <a:r>
                        <a:rPr sz="1000" spc="-3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your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 FSA</a:t>
                      </a:r>
                      <a:r>
                        <a:rPr sz="1000" spc="-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has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not</a:t>
                      </a:r>
                      <a:r>
                        <a:rPr sz="1000" spc="-1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accumulated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enough payroll</a:t>
                      </a:r>
                      <a:r>
                        <a:rPr sz="1000" spc="-1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contributions</a:t>
                      </a:r>
                      <a:r>
                        <a:rPr sz="1000" spc="5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yet.</a:t>
                      </a:r>
                      <a:r>
                        <a:rPr sz="1000" spc="220" dirty="0">
                          <a:solidFill>
                            <a:srgbClr val="4B4B4B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&lt;Sometimes,</a:t>
                      </a:r>
                      <a:r>
                        <a:rPr sz="1000" spc="-5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2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some 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participants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choose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2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not</a:t>
                      </a:r>
                      <a:r>
                        <a:rPr sz="1000" spc="-2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use</a:t>
                      </a:r>
                      <a:r>
                        <a:rPr sz="1000" spc="-25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their</a:t>
                      </a:r>
                      <a:r>
                        <a:rPr sz="1000" spc="-4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debit</a:t>
                      </a:r>
                      <a:r>
                        <a:rPr sz="1000" spc="-25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card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and</a:t>
                      </a:r>
                      <a:r>
                        <a:rPr sz="1000" spc="-5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just</a:t>
                      </a:r>
                      <a:r>
                        <a:rPr sz="1000" spc="-4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reimburse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themselves</a:t>
                      </a:r>
                      <a:r>
                        <a:rPr sz="1000" spc="-3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once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contributions</a:t>
                      </a:r>
                      <a:r>
                        <a:rPr sz="1000" spc="-5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are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added</a:t>
                      </a:r>
                      <a:r>
                        <a:rPr sz="1000" spc="-2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to</a:t>
                      </a:r>
                      <a:r>
                        <a:rPr sz="1000" spc="-15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their</a:t>
                      </a:r>
                      <a:r>
                        <a:rPr sz="1000" spc="-2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dependent </a:t>
                      </a:r>
                      <a:r>
                        <a:rPr sz="1000" spc="-2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care</a:t>
                      </a:r>
                      <a:r>
                        <a:rPr sz="1000" spc="50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 </a:t>
                      </a:r>
                      <a:r>
                        <a:rPr sz="1000" spc="-10" dirty="0">
                          <a:solidFill>
                            <a:srgbClr val="FF66CC"/>
                          </a:solidFill>
                          <a:latin typeface="Fidelity Sans Lt" panose="020B0303030202020204" pitchFamily="34" charset="0"/>
                          <a:cs typeface="Fidelity Sans Light"/>
                        </a:rPr>
                        <a:t>FSA.&gt;</a:t>
                      </a:r>
                      <a:endParaRPr sz="1000" dirty="0">
                        <a:latin typeface="Fidelity Sans Lt" panose="020B0303030202020204" pitchFamily="34" charset="0"/>
                        <a:cs typeface="Fidelity Sans Light"/>
                      </a:endParaRPr>
                    </a:p>
                  </a:txBody>
                  <a:tcPr marL="0" marR="0" marT="2540" marB="0">
                    <a:lnB w="6350">
                      <a:solidFill>
                        <a:srgbClr val="CFD1C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050518" y="1177429"/>
            <a:ext cx="23583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Frequently</a:t>
            </a:r>
            <a:r>
              <a:rPr sz="1400" b="1" spc="-30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dirty="0">
                <a:solidFill>
                  <a:srgbClr val="393939"/>
                </a:solidFill>
                <a:latin typeface="Fidelity Sans"/>
                <a:cs typeface="Fidelity Sans"/>
              </a:rPr>
              <a:t>asked</a:t>
            </a:r>
            <a:r>
              <a:rPr sz="1400" b="1" spc="-25" dirty="0">
                <a:solidFill>
                  <a:srgbClr val="393939"/>
                </a:solidFill>
                <a:latin typeface="Fidelity Sans"/>
                <a:cs typeface="Fidelity Sans"/>
              </a:rPr>
              <a:t> </a:t>
            </a:r>
            <a:r>
              <a:rPr sz="1400" b="1" spc="-10" dirty="0">
                <a:solidFill>
                  <a:srgbClr val="393939"/>
                </a:solidFill>
                <a:latin typeface="Fidelity Sans"/>
                <a:cs typeface="Fidelity Sans"/>
              </a:rPr>
              <a:t>questions</a:t>
            </a:r>
            <a:endParaRPr sz="1400">
              <a:latin typeface="Fidelity Sans"/>
              <a:cs typeface="Fidelity San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87845" y="1088212"/>
            <a:ext cx="432434" cy="432434"/>
            <a:chOff x="487845" y="1088212"/>
            <a:chExt cx="432434" cy="432434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7845" y="1088212"/>
              <a:ext cx="432434" cy="4324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2952" y="1203854"/>
              <a:ext cx="262201" cy="20114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26758" y="384759"/>
            <a:ext cx="2206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Fidelity Sans"/>
                <a:cs typeface="Fidelity Sans"/>
              </a:rPr>
              <a:t>Dependent</a:t>
            </a:r>
            <a:r>
              <a:rPr sz="1800" spc="-40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dirty="0">
                <a:solidFill>
                  <a:srgbClr val="FFFFFF"/>
                </a:solidFill>
                <a:latin typeface="Fidelity Sans"/>
                <a:cs typeface="Fidelity Sans"/>
              </a:rPr>
              <a:t>care</a:t>
            </a:r>
            <a:r>
              <a:rPr sz="1800" spc="-75" dirty="0">
                <a:solidFill>
                  <a:srgbClr val="FFFFFF"/>
                </a:solidFill>
                <a:latin typeface="Fidelity Sans"/>
                <a:cs typeface="Fidelity San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Fidelity Sans"/>
                <a:cs typeface="Fidelity Sans"/>
              </a:rPr>
              <a:t>FSA</a:t>
            </a:r>
            <a:endParaRPr sz="1800">
              <a:latin typeface="Fidelity Sans"/>
              <a:cs typeface="Fidelity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6578" y="8075333"/>
            <a:ext cx="5086350" cy="102298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2099"/>
              </a:lnSpc>
              <a:spcBef>
                <a:spcPts val="80"/>
              </a:spcBef>
            </a:pP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&lt;The</a:t>
            </a:r>
            <a:r>
              <a:rPr sz="8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Fidelity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debit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card</a:t>
            </a:r>
            <a:r>
              <a:rPr sz="8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800" spc="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issued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by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PNC</a:t>
            </a:r>
            <a:r>
              <a:rPr sz="8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Bank, N.A.,</a:t>
            </a:r>
            <a:r>
              <a:rPr sz="8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the</a:t>
            </a:r>
            <a:r>
              <a:rPr sz="800" spc="-1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debit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card</a:t>
            </a:r>
            <a:r>
              <a:rPr sz="8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program</a:t>
            </a:r>
            <a:r>
              <a:rPr sz="8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8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administered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by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BNY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Mellon</a:t>
            </a:r>
            <a:r>
              <a:rPr sz="800" spc="5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Investment</a:t>
            </a:r>
            <a:r>
              <a:rPr sz="8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Servicing</a:t>
            </a:r>
            <a:r>
              <a:rPr sz="8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Trust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Company.</a:t>
            </a:r>
            <a:r>
              <a:rPr sz="8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These</a:t>
            </a:r>
            <a:r>
              <a:rPr sz="8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entities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are</a:t>
            </a:r>
            <a:r>
              <a:rPr sz="8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not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affiliated</a:t>
            </a:r>
            <a:r>
              <a:rPr sz="8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with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each</a:t>
            </a:r>
            <a:r>
              <a:rPr sz="8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other</a:t>
            </a:r>
            <a:r>
              <a:rPr sz="8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or</a:t>
            </a:r>
            <a:r>
              <a:rPr sz="8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with</a:t>
            </a:r>
            <a:r>
              <a:rPr sz="800" spc="-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Fidelity.</a:t>
            </a:r>
            <a:r>
              <a:rPr sz="8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Visa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800" spc="-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5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</a:t>
            </a:r>
            <a:r>
              <a:rPr sz="800" spc="5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registered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trademark</a:t>
            </a:r>
            <a:r>
              <a:rPr sz="800" spc="-3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of</a:t>
            </a:r>
            <a:r>
              <a:rPr sz="800" spc="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Visa</a:t>
            </a:r>
            <a:r>
              <a:rPr sz="800" spc="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International</a:t>
            </a:r>
            <a:r>
              <a:rPr sz="800" spc="-2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Service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Association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and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is</a:t>
            </a:r>
            <a:r>
              <a:rPr sz="800" spc="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used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by PNC</a:t>
            </a:r>
            <a:r>
              <a:rPr sz="800" spc="-1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Bank</a:t>
            </a:r>
            <a:r>
              <a:rPr sz="800" spc="-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pursuant</a:t>
            </a:r>
            <a:r>
              <a:rPr sz="800" spc="-1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to license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2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from</a:t>
            </a:r>
            <a:r>
              <a:rPr sz="800" spc="5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Visa</a:t>
            </a:r>
            <a:r>
              <a:rPr sz="800" spc="-3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U.S.A.</a:t>
            </a:r>
            <a:r>
              <a:rPr sz="800" spc="-5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FF66CC"/>
                </a:solidFill>
                <a:latin typeface="Fidelity Sans Lt" panose="020B0303030202020204" pitchFamily="34" charset="0"/>
                <a:cs typeface="Fidelity Sans Light"/>
              </a:rPr>
              <a:t>Inc.&gt;</a:t>
            </a:r>
            <a:endParaRPr sz="800" dirty="0">
              <a:latin typeface="Fidelity Sans Lt" panose="020B0303030202020204" pitchFamily="34" charset="0"/>
              <a:cs typeface="Fidelity Sans Light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Fidelity</a:t>
            </a:r>
            <a:r>
              <a:rPr sz="800" spc="5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Workplace</a:t>
            </a:r>
            <a:r>
              <a:rPr sz="800" spc="-2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Services</a:t>
            </a:r>
            <a:r>
              <a:rPr sz="800" spc="45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LLC,</a:t>
            </a:r>
            <a:r>
              <a:rPr sz="800" spc="3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245</a:t>
            </a:r>
            <a:r>
              <a:rPr sz="8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Summer Street,</a:t>
            </a:r>
            <a:r>
              <a:rPr sz="800" spc="3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80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Boston, MA</a:t>
            </a:r>
            <a:r>
              <a:rPr sz="800" spc="1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 </a:t>
            </a:r>
            <a:r>
              <a:rPr sz="800" spc="-10" dirty="0">
                <a:solidFill>
                  <a:srgbClr val="4B4B4B"/>
                </a:solidFill>
                <a:latin typeface="Fidelity Sans Lt" panose="020B0303030202020204" pitchFamily="34" charset="0"/>
                <a:cs typeface="Fidelity Sans"/>
              </a:rPr>
              <a:t>02210</a:t>
            </a:r>
            <a:endParaRPr sz="800" dirty="0">
              <a:latin typeface="Fidelity Sans Lt" panose="020B0303030202020204" pitchFamily="34" charset="0"/>
              <a:cs typeface="Fidelity Sans"/>
            </a:endParaRPr>
          </a:p>
          <a:p>
            <a:pPr marL="12700" marR="3395345">
              <a:lnSpc>
                <a:spcPct val="103800"/>
              </a:lnSpc>
            </a:pPr>
            <a:r>
              <a:rPr sz="80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© 2026</a:t>
            </a:r>
            <a:r>
              <a:rPr sz="800" spc="-25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FMR</a:t>
            </a:r>
            <a:r>
              <a:rPr sz="800" spc="-1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LLC.</a:t>
            </a:r>
            <a:r>
              <a:rPr sz="800" spc="-1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All</a:t>
            </a:r>
            <a:r>
              <a:rPr sz="800" spc="-15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rights</a:t>
            </a:r>
            <a:r>
              <a:rPr sz="800" spc="15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reserved.</a:t>
            </a:r>
            <a:r>
              <a:rPr sz="800" spc="50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 </a:t>
            </a:r>
            <a:r>
              <a:rPr sz="800" spc="-10" dirty="0">
                <a:solidFill>
                  <a:srgbClr val="221F1F"/>
                </a:solidFill>
                <a:latin typeface="Fidelity Sans Lt" panose="020B0303030202020204" pitchFamily="34" charset="0"/>
                <a:cs typeface="Fidelity Sans Light"/>
              </a:rPr>
              <a:t>899427.21.0</a:t>
            </a:r>
            <a:endParaRPr sz="800" dirty="0">
              <a:latin typeface="Fidelity Sans Lt" panose="020B0303030202020204" pitchFamily="34" charset="0"/>
              <a:cs typeface="Fidelity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556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1600</Words>
  <Application>Microsoft Office PowerPoint</Application>
  <PresentationFormat>On-screen Show (4:3)</PresentationFormat>
  <Paragraphs>88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Fidelity Sans</vt:lpstr>
      <vt:lpstr>Fidelity Sans Lt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Jasmine James</dc:creator>
  <cp:lastModifiedBy>Broussard, Alexis</cp:lastModifiedBy>
  <cp:revision>2</cp:revision>
  <dcterms:created xsi:type="dcterms:W3CDTF">2026-07-29T12:37:54Z</dcterms:created>
  <dcterms:modified xsi:type="dcterms:W3CDTF">2026-08-05T14:32:52Z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0x010100FE9A55835C9EA845A97D216796C76C270050F3320FFF48F74EA3115A9F5109F2C3</vt:lpwstr>
  </property>
  <property fmtid="{D5CDD505-2E9C-101B-9397-08002B2CF9AE}" pid="3" name="Created">
    <vt:filetime>2025-07-03T00:00:00Z</vt:filetime>
  </property>
  <property fmtid="{D5CDD505-2E9C-101B-9397-08002B2CF9AE}" pid="4" name="Creator">
    <vt:lpwstr>Acrobat PDFMaker 25 for PowerPoint</vt:lpwstr>
  </property>
  <property fmtid="{D5CDD505-2E9C-101B-9397-08002B2CF9AE}" pid="5" name="LastSaved">
    <vt:filetime>2026-07-29T00:00:00Z</vt:filetime>
  </property>
  <property fmtid="{D5CDD505-2E9C-101B-9397-08002B2CF9AE}" pid="6" name="Producer">
    <vt:lpwstr>Adobe PDF Library 25.1.51</vt:lpwstr>
  </property>
  <property fmtid="{D5CDD505-2E9C-101B-9397-08002B2CF9AE}" pid="7" name="_dlc_DocIdItemGuid">
    <vt:lpwstr>b0500254-db0a-4f27-8fd8-1517f2deb84b</vt:lpwstr>
  </property>
  <property fmtid="{D5CDD505-2E9C-101B-9397-08002B2CF9AE}" pid="8" name="MSIP_Label_526cd327-f806-4fe6-bd83-ee274c8a0858_Enabled">
    <vt:lpwstr>true</vt:lpwstr>
  </property>
  <property fmtid="{D5CDD505-2E9C-101B-9397-08002B2CF9AE}" pid="9" name="MSIP_Label_526cd327-f806-4fe6-bd83-ee274c8a0858_SetDate">
    <vt:lpwstr>2026-08-03T14:28:04Z</vt:lpwstr>
  </property>
  <property fmtid="{D5CDD505-2E9C-101B-9397-08002B2CF9AE}" pid="10" name="MSIP_Label_526cd327-f806-4fe6-bd83-ee274c8a0858_Method">
    <vt:lpwstr>Privileged</vt:lpwstr>
  </property>
  <property fmtid="{D5CDD505-2E9C-101B-9397-08002B2CF9AE}" pid="11" name="MSIP_Label_526cd327-f806-4fe6-bd83-ee274c8a0858_Name">
    <vt:lpwstr>Public</vt:lpwstr>
  </property>
  <property fmtid="{D5CDD505-2E9C-101B-9397-08002B2CF9AE}" pid="12" name="MSIP_Label_526cd327-f806-4fe6-bd83-ee274c8a0858_SiteId">
    <vt:lpwstr>7521acbc-a68c-41e5-a975-1cf83066dd19</vt:lpwstr>
  </property>
  <property fmtid="{D5CDD505-2E9C-101B-9397-08002B2CF9AE}" pid="13" name="MSIP_Label_526cd327-f806-4fe6-bd83-ee274c8a0858_ActionId">
    <vt:lpwstr>a4d67560-a485-4c10-9210-db68c99ff7bf</vt:lpwstr>
  </property>
  <property fmtid="{D5CDD505-2E9C-101B-9397-08002B2CF9AE}" pid="14" name="MSIP_Label_526cd327-f806-4fe6-bd83-ee274c8a0858_ContentBits">
    <vt:lpwstr>0</vt:lpwstr>
  </property>
  <property fmtid="{D5CDD505-2E9C-101B-9397-08002B2CF9AE}" pid="15" name="MSIP_Label_526cd327-f806-4fe6-bd83-ee274c8a0858_Tag">
    <vt:lpwstr>10, 0, 1, 1</vt:lpwstr>
  </property>
</Properties>
</file>